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56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55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53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51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Default Extension="vml" ContentType="application/vnd.openxmlformats-officedocument.vmlDrawing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Default Extension="wmf" ContentType="image/x-wmf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Layouts/slideLayout22.xml" ContentType="application/vnd.openxmlformats-officedocument.presentationml.slideLayout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54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Layouts/slideLayout5.xml" ContentType="application/vnd.openxmlformats-officedocument.presentationml.slideLayout+xml"/>
  <Override PartName="/ppt/notesSlides/notesSlide19.xml" ContentType="application/vnd.openxmlformats-officedocument.presentationml.notesSlide+xml"/>
  <Override PartName="/ppt/notesSlides/notesSlide48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  <p:sldMasterId id="2147483665" r:id="rId2"/>
  </p:sldMasterIdLst>
  <p:notesMasterIdLst>
    <p:notesMasterId r:id="rId59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1" r:id="rId57"/>
    <p:sldId id="310" r:id="rId58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00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tableStyles" Target="tableStyle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61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s-ES"/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s-ES"/>
          </a:p>
        </p:txBody>
      </p:sp>
      <p:sp>
        <p:nvSpPr>
          <p:cNvPr id="9114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911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911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s-ES"/>
          </a:p>
        </p:txBody>
      </p:sp>
      <p:sp>
        <p:nvSpPr>
          <p:cNvPr id="911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AB192F9-21F6-4C0C-BEDB-75C3551A042C}" type="slidenum">
              <a:rPr lang="es-ES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C7A865-4DB5-4640-B213-482E8EF68F36}" type="slidenum">
              <a:rPr lang="es-ES"/>
              <a:pPr/>
              <a:t>1</a:t>
            </a:fld>
            <a:endParaRPr lang="es-ES"/>
          </a:p>
        </p:txBody>
      </p:sp>
      <p:sp>
        <p:nvSpPr>
          <p:cNvPr id="921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C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A22F98-4601-4953-B34D-63C41C682AD8}" type="slidenum">
              <a:rPr lang="es-ES"/>
              <a:pPr/>
              <a:t>10</a:t>
            </a:fld>
            <a:endParaRPr lang="es-ES"/>
          </a:p>
        </p:txBody>
      </p:sp>
      <p:sp>
        <p:nvSpPr>
          <p:cNvPr id="1013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C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F55AD4-33BE-4C3A-9AE0-D5B8E318B52E}" type="slidenum">
              <a:rPr lang="es-ES"/>
              <a:pPr/>
              <a:t>11</a:t>
            </a:fld>
            <a:endParaRPr lang="es-ES"/>
          </a:p>
        </p:txBody>
      </p:sp>
      <p:sp>
        <p:nvSpPr>
          <p:cNvPr id="1024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C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812A7C-9363-4596-828A-4C3670EA8826}" type="slidenum">
              <a:rPr lang="es-ES"/>
              <a:pPr/>
              <a:t>12</a:t>
            </a:fld>
            <a:endParaRPr lang="es-ES"/>
          </a:p>
        </p:txBody>
      </p:sp>
      <p:sp>
        <p:nvSpPr>
          <p:cNvPr id="1034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C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076514-0957-4FA8-BCE0-64D1E90858D3}" type="slidenum">
              <a:rPr lang="es-ES"/>
              <a:pPr/>
              <a:t>13</a:t>
            </a:fld>
            <a:endParaRPr lang="es-ES"/>
          </a:p>
        </p:txBody>
      </p:sp>
      <p:sp>
        <p:nvSpPr>
          <p:cNvPr id="1044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C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370B204-E871-48A0-A860-8B6F5DB08FE3}" type="slidenum">
              <a:rPr lang="es-ES"/>
              <a:pPr/>
              <a:t>14</a:t>
            </a:fld>
            <a:endParaRPr lang="es-ES"/>
          </a:p>
        </p:txBody>
      </p:sp>
      <p:sp>
        <p:nvSpPr>
          <p:cNvPr id="1054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C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F2AA6A-DC3F-4587-9B52-915EACD5BD08}" type="slidenum">
              <a:rPr lang="es-ES"/>
              <a:pPr/>
              <a:t>15</a:t>
            </a:fld>
            <a:endParaRPr lang="es-ES"/>
          </a:p>
        </p:txBody>
      </p:sp>
      <p:sp>
        <p:nvSpPr>
          <p:cNvPr id="1064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C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4AEDF1-4C8A-431D-8F2D-F7ADA62F581F}" type="slidenum">
              <a:rPr lang="es-ES"/>
              <a:pPr/>
              <a:t>16</a:t>
            </a:fld>
            <a:endParaRPr lang="es-ES"/>
          </a:p>
        </p:txBody>
      </p:sp>
      <p:sp>
        <p:nvSpPr>
          <p:cNvPr id="1075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C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65712D0-7C41-4F3B-B48F-1BCA7BB4F9DA}" type="slidenum">
              <a:rPr lang="es-ES"/>
              <a:pPr/>
              <a:t>17</a:t>
            </a:fld>
            <a:endParaRPr lang="es-ES"/>
          </a:p>
        </p:txBody>
      </p:sp>
      <p:sp>
        <p:nvSpPr>
          <p:cNvPr id="1085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C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0B7C27-4861-4ABD-9370-1430A9F6AD46}" type="slidenum">
              <a:rPr lang="es-ES"/>
              <a:pPr/>
              <a:t>18</a:t>
            </a:fld>
            <a:endParaRPr lang="es-ES"/>
          </a:p>
        </p:txBody>
      </p:sp>
      <p:sp>
        <p:nvSpPr>
          <p:cNvPr id="1095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C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47F2DA-4E6D-450A-ACDA-F99748AC96BF}" type="slidenum">
              <a:rPr lang="es-ES"/>
              <a:pPr/>
              <a:t>19</a:t>
            </a:fld>
            <a:endParaRPr lang="es-ES"/>
          </a:p>
        </p:txBody>
      </p:sp>
      <p:sp>
        <p:nvSpPr>
          <p:cNvPr id="1105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C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A32E638-B0FA-44F1-8A66-3CCBA08E47DF}" type="slidenum">
              <a:rPr lang="es-ES"/>
              <a:pPr/>
              <a:t>2</a:t>
            </a:fld>
            <a:endParaRPr lang="es-ES"/>
          </a:p>
        </p:txBody>
      </p:sp>
      <p:sp>
        <p:nvSpPr>
          <p:cNvPr id="931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C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1849A85-B843-4AED-8706-CD612416C36E}" type="slidenum">
              <a:rPr lang="es-ES"/>
              <a:pPr/>
              <a:t>20</a:t>
            </a:fld>
            <a:endParaRPr lang="es-ES"/>
          </a:p>
        </p:txBody>
      </p:sp>
      <p:sp>
        <p:nvSpPr>
          <p:cNvPr id="1116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C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932A50-8DCD-4A31-B8DA-5BD788675242}" type="slidenum">
              <a:rPr lang="es-ES"/>
              <a:pPr/>
              <a:t>21</a:t>
            </a:fld>
            <a:endParaRPr lang="es-ES"/>
          </a:p>
        </p:txBody>
      </p:sp>
      <p:sp>
        <p:nvSpPr>
          <p:cNvPr id="1126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C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36221D-0827-45A9-99EC-C4E640D6EC3D}" type="slidenum">
              <a:rPr lang="es-ES"/>
              <a:pPr/>
              <a:t>22</a:t>
            </a:fld>
            <a:endParaRPr lang="es-ES"/>
          </a:p>
        </p:txBody>
      </p:sp>
      <p:sp>
        <p:nvSpPr>
          <p:cNvPr id="1136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C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28C2A50-5CF5-438E-A0F0-4537332B5A52}" type="slidenum">
              <a:rPr lang="es-ES"/>
              <a:pPr/>
              <a:t>23</a:t>
            </a:fld>
            <a:endParaRPr lang="es-ES"/>
          </a:p>
        </p:txBody>
      </p:sp>
      <p:sp>
        <p:nvSpPr>
          <p:cNvPr id="1146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C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815CD9-1ED3-4483-9752-10EC74A3FCAC}" type="slidenum">
              <a:rPr lang="es-ES"/>
              <a:pPr/>
              <a:t>24</a:t>
            </a:fld>
            <a:endParaRPr lang="es-ES"/>
          </a:p>
        </p:txBody>
      </p:sp>
      <p:sp>
        <p:nvSpPr>
          <p:cNvPr id="1157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C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E5D2C0-1BE3-4F3B-9E04-E25F003B3C99}" type="slidenum">
              <a:rPr lang="es-ES"/>
              <a:pPr/>
              <a:t>25</a:t>
            </a:fld>
            <a:endParaRPr lang="es-ES"/>
          </a:p>
        </p:txBody>
      </p:sp>
      <p:sp>
        <p:nvSpPr>
          <p:cNvPr id="1167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C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CFC68B-BB20-4EC7-80C3-EA6E3161389C}" type="slidenum">
              <a:rPr lang="es-ES"/>
              <a:pPr/>
              <a:t>26</a:t>
            </a:fld>
            <a:endParaRPr lang="es-ES"/>
          </a:p>
        </p:txBody>
      </p:sp>
      <p:sp>
        <p:nvSpPr>
          <p:cNvPr id="1177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C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A118B6-11BD-4A23-A841-E0C12E8B7B50}" type="slidenum">
              <a:rPr lang="es-ES"/>
              <a:pPr/>
              <a:t>27</a:t>
            </a:fld>
            <a:endParaRPr lang="es-ES"/>
          </a:p>
        </p:txBody>
      </p:sp>
      <p:sp>
        <p:nvSpPr>
          <p:cNvPr id="1187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C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133CD2-BB38-4A6D-81BA-2E39188D9686}" type="slidenum">
              <a:rPr lang="es-ES"/>
              <a:pPr/>
              <a:t>28</a:t>
            </a:fld>
            <a:endParaRPr lang="es-ES"/>
          </a:p>
        </p:txBody>
      </p:sp>
      <p:sp>
        <p:nvSpPr>
          <p:cNvPr id="1198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C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81D293-BB85-4857-8255-62F73DC8B208}" type="slidenum">
              <a:rPr lang="es-ES"/>
              <a:pPr/>
              <a:t>29</a:t>
            </a:fld>
            <a:endParaRPr lang="es-ES"/>
          </a:p>
        </p:txBody>
      </p:sp>
      <p:sp>
        <p:nvSpPr>
          <p:cNvPr id="1208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C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4419F54-B0A3-409F-A11E-0898F8B6E200}" type="slidenum">
              <a:rPr lang="es-ES"/>
              <a:pPr/>
              <a:t>3</a:t>
            </a:fld>
            <a:endParaRPr lang="es-ES"/>
          </a:p>
        </p:txBody>
      </p:sp>
      <p:sp>
        <p:nvSpPr>
          <p:cNvPr id="942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C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EA2BBF-657B-43E0-ABCD-3F702B781D6B}" type="slidenum">
              <a:rPr lang="es-ES"/>
              <a:pPr/>
              <a:t>30</a:t>
            </a:fld>
            <a:endParaRPr lang="es-ES"/>
          </a:p>
        </p:txBody>
      </p:sp>
      <p:sp>
        <p:nvSpPr>
          <p:cNvPr id="1218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C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4CA986-C96B-490B-97EE-121F89E096C6}" type="slidenum">
              <a:rPr lang="es-ES"/>
              <a:pPr/>
              <a:t>31</a:t>
            </a:fld>
            <a:endParaRPr lang="es-ES"/>
          </a:p>
        </p:txBody>
      </p:sp>
      <p:sp>
        <p:nvSpPr>
          <p:cNvPr id="1228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C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FA11BF-076D-4067-B73C-D1665550B2B4}" type="slidenum">
              <a:rPr lang="es-ES"/>
              <a:pPr/>
              <a:t>32</a:t>
            </a:fld>
            <a:endParaRPr lang="es-ES"/>
          </a:p>
        </p:txBody>
      </p:sp>
      <p:sp>
        <p:nvSpPr>
          <p:cNvPr id="1239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C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63670F-2488-4F6E-BE7C-F13FF92F39E1}" type="slidenum">
              <a:rPr lang="es-ES"/>
              <a:pPr/>
              <a:t>33</a:t>
            </a:fld>
            <a:endParaRPr lang="es-ES"/>
          </a:p>
        </p:txBody>
      </p:sp>
      <p:sp>
        <p:nvSpPr>
          <p:cNvPr id="1249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C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1B3733-024A-4EC9-9474-80B3E445D5D0}" type="slidenum">
              <a:rPr lang="es-ES"/>
              <a:pPr/>
              <a:t>34</a:t>
            </a:fld>
            <a:endParaRPr lang="es-ES"/>
          </a:p>
        </p:txBody>
      </p:sp>
      <p:sp>
        <p:nvSpPr>
          <p:cNvPr id="1259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C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7A0F89-07FF-4184-9C35-7602224C840D}" type="slidenum">
              <a:rPr lang="es-ES"/>
              <a:pPr/>
              <a:t>35</a:t>
            </a:fld>
            <a:endParaRPr lang="es-ES"/>
          </a:p>
        </p:txBody>
      </p:sp>
      <p:sp>
        <p:nvSpPr>
          <p:cNvPr id="1269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C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6BDEBA-1265-4B7C-B5C0-298292CD0849}" type="slidenum">
              <a:rPr lang="es-ES"/>
              <a:pPr/>
              <a:t>36</a:t>
            </a:fld>
            <a:endParaRPr lang="es-ES"/>
          </a:p>
        </p:txBody>
      </p:sp>
      <p:sp>
        <p:nvSpPr>
          <p:cNvPr id="1280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C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6120F9-D958-44E2-9823-CD10236A3B46}" type="slidenum">
              <a:rPr lang="es-ES"/>
              <a:pPr/>
              <a:t>37</a:t>
            </a:fld>
            <a:endParaRPr lang="es-ES"/>
          </a:p>
        </p:txBody>
      </p:sp>
      <p:sp>
        <p:nvSpPr>
          <p:cNvPr id="1290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C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5BBC3B-729E-422B-929C-912B21E454A2}" type="slidenum">
              <a:rPr lang="es-ES"/>
              <a:pPr/>
              <a:t>38</a:t>
            </a:fld>
            <a:endParaRPr lang="es-ES"/>
          </a:p>
        </p:txBody>
      </p:sp>
      <p:sp>
        <p:nvSpPr>
          <p:cNvPr id="1300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C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F62F8F-3062-4334-B3FB-3DBADF10E7BD}" type="slidenum">
              <a:rPr lang="es-ES"/>
              <a:pPr/>
              <a:t>39</a:t>
            </a:fld>
            <a:endParaRPr lang="es-ES"/>
          </a:p>
        </p:txBody>
      </p:sp>
      <p:sp>
        <p:nvSpPr>
          <p:cNvPr id="1310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C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D0692E-9BEB-4014-81A3-8AE5B4F6346F}" type="slidenum">
              <a:rPr lang="es-ES"/>
              <a:pPr/>
              <a:t>4</a:t>
            </a:fld>
            <a:endParaRPr lang="es-ES"/>
          </a:p>
        </p:txBody>
      </p:sp>
      <p:sp>
        <p:nvSpPr>
          <p:cNvPr id="952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C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56FD5A-2C0B-4B4C-AF59-7662306A1366}" type="slidenum">
              <a:rPr lang="es-ES"/>
              <a:pPr/>
              <a:t>40</a:t>
            </a:fld>
            <a:endParaRPr lang="es-ES"/>
          </a:p>
        </p:txBody>
      </p:sp>
      <p:sp>
        <p:nvSpPr>
          <p:cNvPr id="1320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C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3833DE-8B7D-4DB2-B07A-463697BDB27B}" type="slidenum">
              <a:rPr lang="es-ES"/>
              <a:pPr/>
              <a:t>41</a:t>
            </a:fld>
            <a:endParaRPr lang="es-ES"/>
          </a:p>
        </p:txBody>
      </p:sp>
      <p:sp>
        <p:nvSpPr>
          <p:cNvPr id="1331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C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36DDDB-8EAF-43F1-A428-6120B967F125}" type="slidenum">
              <a:rPr lang="es-ES"/>
              <a:pPr/>
              <a:t>42</a:t>
            </a:fld>
            <a:endParaRPr lang="es-ES"/>
          </a:p>
        </p:txBody>
      </p:sp>
      <p:sp>
        <p:nvSpPr>
          <p:cNvPr id="1341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C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B3C8DA-623D-4FBA-B93A-E03DB437F246}" type="slidenum">
              <a:rPr lang="es-ES"/>
              <a:pPr/>
              <a:t>43</a:t>
            </a:fld>
            <a:endParaRPr lang="es-ES"/>
          </a:p>
        </p:txBody>
      </p:sp>
      <p:sp>
        <p:nvSpPr>
          <p:cNvPr id="1351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C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5736DA-2DC8-4D6D-955C-D0C9FA94015D}" type="slidenum">
              <a:rPr lang="es-ES"/>
              <a:pPr/>
              <a:t>44</a:t>
            </a:fld>
            <a:endParaRPr lang="es-ES"/>
          </a:p>
        </p:txBody>
      </p:sp>
      <p:sp>
        <p:nvSpPr>
          <p:cNvPr id="1361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C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69D8D5-D257-4068-AD28-460AE52AF3D7}" type="slidenum">
              <a:rPr lang="es-ES"/>
              <a:pPr/>
              <a:t>45</a:t>
            </a:fld>
            <a:endParaRPr lang="es-ES"/>
          </a:p>
        </p:txBody>
      </p:sp>
      <p:sp>
        <p:nvSpPr>
          <p:cNvPr id="1372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C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04DF7B-4F35-44C8-8279-9D703D0F811A}" type="slidenum">
              <a:rPr lang="es-ES"/>
              <a:pPr/>
              <a:t>46</a:t>
            </a:fld>
            <a:endParaRPr lang="es-ES"/>
          </a:p>
        </p:txBody>
      </p:sp>
      <p:sp>
        <p:nvSpPr>
          <p:cNvPr id="1382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C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023AB5-996D-4E6B-868E-D04C90096A64}" type="slidenum">
              <a:rPr lang="es-ES"/>
              <a:pPr/>
              <a:t>47</a:t>
            </a:fld>
            <a:endParaRPr lang="es-ES"/>
          </a:p>
        </p:txBody>
      </p:sp>
      <p:sp>
        <p:nvSpPr>
          <p:cNvPr id="1392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C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3FBD3C-A0D9-4B60-B0C9-5807C73D2AB1}" type="slidenum">
              <a:rPr lang="es-ES"/>
              <a:pPr/>
              <a:t>48</a:t>
            </a:fld>
            <a:endParaRPr lang="es-ES"/>
          </a:p>
        </p:txBody>
      </p:sp>
      <p:sp>
        <p:nvSpPr>
          <p:cNvPr id="1402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C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EE7C00-EC20-4340-8A9F-A82200EA377D}" type="slidenum">
              <a:rPr lang="es-ES"/>
              <a:pPr/>
              <a:t>49</a:t>
            </a:fld>
            <a:endParaRPr lang="es-ES"/>
          </a:p>
        </p:txBody>
      </p:sp>
      <p:sp>
        <p:nvSpPr>
          <p:cNvPr id="1413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C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FAAA75-8A2D-4E57-AE0D-D063473304EC}" type="slidenum">
              <a:rPr lang="es-ES"/>
              <a:pPr/>
              <a:t>5</a:t>
            </a:fld>
            <a:endParaRPr lang="es-ES"/>
          </a:p>
        </p:txBody>
      </p:sp>
      <p:sp>
        <p:nvSpPr>
          <p:cNvPr id="962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C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FE202A-6E37-4598-80DF-118D1E4BD6AB}" type="slidenum">
              <a:rPr lang="es-ES"/>
              <a:pPr/>
              <a:t>50</a:t>
            </a:fld>
            <a:endParaRPr lang="es-ES"/>
          </a:p>
        </p:txBody>
      </p:sp>
      <p:sp>
        <p:nvSpPr>
          <p:cNvPr id="1423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C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A5306D-E287-4DE5-BCFF-2F3F0FD8E226}" type="slidenum">
              <a:rPr lang="es-ES"/>
              <a:pPr/>
              <a:t>51</a:t>
            </a:fld>
            <a:endParaRPr lang="es-ES"/>
          </a:p>
        </p:txBody>
      </p:sp>
      <p:sp>
        <p:nvSpPr>
          <p:cNvPr id="1433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C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C2E2F0-6DB9-419D-B554-72324E5D0AD9}" type="slidenum">
              <a:rPr lang="es-ES"/>
              <a:pPr/>
              <a:t>52</a:t>
            </a:fld>
            <a:endParaRPr lang="es-ES"/>
          </a:p>
        </p:txBody>
      </p:sp>
      <p:sp>
        <p:nvSpPr>
          <p:cNvPr id="1443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C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C9AB852-4058-48B2-94DB-C5058585B328}" type="slidenum">
              <a:rPr lang="es-ES"/>
              <a:pPr/>
              <a:t>53</a:t>
            </a:fld>
            <a:endParaRPr lang="es-ES"/>
          </a:p>
        </p:txBody>
      </p:sp>
      <p:sp>
        <p:nvSpPr>
          <p:cNvPr id="1454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C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653532-24B5-46A0-B49A-2454DBBAF002}" type="slidenum">
              <a:rPr lang="es-ES"/>
              <a:pPr/>
              <a:t>54</a:t>
            </a:fld>
            <a:endParaRPr lang="es-ES"/>
          </a:p>
        </p:txBody>
      </p:sp>
      <p:sp>
        <p:nvSpPr>
          <p:cNvPr id="1464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C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7566F0-E4ED-40F5-9289-EC2A01CF67C7}" type="slidenum">
              <a:rPr lang="es-ES"/>
              <a:pPr/>
              <a:t>55</a:t>
            </a:fld>
            <a:endParaRPr lang="es-ES"/>
          </a:p>
        </p:txBody>
      </p:sp>
      <p:sp>
        <p:nvSpPr>
          <p:cNvPr id="1495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C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E37797-B2BA-40F1-A247-475254D3E397}" type="slidenum">
              <a:rPr lang="es-ES"/>
              <a:pPr/>
              <a:t>56</a:t>
            </a:fld>
            <a:endParaRPr lang="es-ES"/>
          </a:p>
        </p:txBody>
      </p:sp>
      <p:sp>
        <p:nvSpPr>
          <p:cNvPr id="1474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C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0AB251-AB6B-4DF4-87E3-C6F7C8505FC4}" type="slidenum">
              <a:rPr lang="es-ES"/>
              <a:pPr/>
              <a:t>6</a:t>
            </a:fld>
            <a:endParaRPr lang="es-ES"/>
          </a:p>
        </p:txBody>
      </p:sp>
      <p:sp>
        <p:nvSpPr>
          <p:cNvPr id="972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C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367BAC-AC4C-4026-8054-6CE0C94AD5FD}" type="slidenum">
              <a:rPr lang="es-ES"/>
              <a:pPr/>
              <a:t>7</a:t>
            </a:fld>
            <a:endParaRPr lang="es-ES"/>
          </a:p>
        </p:txBody>
      </p:sp>
      <p:sp>
        <p:nvSpPr>
          <p:cNvPr id="983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C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BEA522-0951-4D75-B47E-4BD758935D9C}" type="slidenum">
              <a:rPr lang="es-ES"/>
              <a:pPr/>
              <a:t>8</a:t>
            </a:fld>
            <a:endParaRPr lang="es-ES"/>
          </a:p>
        </p:txBody>
      </p:sp>
      <p:sp>
        <p:nvSpPr>
          <p:cNvPr id="9933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C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32464D-CAA2-4A7C-8827-D9C852CBA61D}" type="slidenum">
              <a:rPr lang="es-ES"/>
              <a:pPr/>
              <a:t>9</a:t>
            </a:fld>
            <a:endParaRPr lang="es-ES"/>
          </a:p>
        </p:txBody>
      </p:sp>
      <p:sp>
        <p:nvSpPr>
          <p:cNvPr id="1003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C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norte.edu.co/" TargetMode="External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Relationship Id="rId4" Type="http://schemas.openxmlformats.org/officeDocument/2006/relationships/hyperlink" Target="http://creativecommons.org/licenses/by-nc-nd/2.5/co/legalcode" TargetMode="Externa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706" name="Picture 2" descr="plantilla_intro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27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352107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cambiar el estilo de título	</a:t>
            </a:r>
          </a:p>
        </p:txBody>
      </p:sp>
      <p:sp>
        <p:nvSpPr>
          <p:cNvPr id="7270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276850"/>
            <a:ext cx="6400800" cy="960438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72709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2710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2711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70FE1BDA-E84A-4E19-A717-0E1FC099B87F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EBD3E2-77B6-4E9B-9620-0A0EC3AA8A33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38925" y="908050"/>
            <a:ext cx="2058988" cy="518477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08050"/>
            <a:ext cx="6029325" cy="518477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0701D7-EB61-4DA2-A073-6F47BEB1E665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908050"/>
            <a:ext cx="8229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468313" y="2276475"/>
            <a:ext cx="8229600" cy="3816350"/>
          </a:xfrm>
        </p:spPr>
        <p:txBody>
          <a:bodyPr/>
          <a:lstStyle/>
          <a:p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3F1BB14-C2BD-410F-AFB7-FBECB28F69A9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090" name="Picture 2" descr="plantilla_intro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8909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352107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cambiar el estilo de título	</a:t>
            </a:r>
          </a:p>
        </p:txBody>
      </p:sp>
      <p:sp>
        <p:nvSpPr>
          <p:cNvPr id="8909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276850"/>
            <a:ext cx="6400800" cy="960438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89093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9094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9095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ECF0773-4767-4148-BAA0-A26BB7B640DE}" type="slidenum">
              <a:rPr lang="es-ES"/>
              <a:pPr/>
              <a:t>‹Nº›</a:t>
            </a:fld>
            <a:endParaRPr lang="es-ES"/>
          </a:p>
        </p:txBody>
      </p:sp>
      <p:sp>
        <p:nvSpPr>
          <p:cNvPr id="89096" name="AutoShape 8">
            <a:hlinkClick r:id="rId3" highlightClick="1"/>
          </p:cNvPr>
          <p:cNvSpPr>
            <a:spLocks noChangeArrowheads="1"/>
          </p:cNvSpPr>
          <p:nvPr/>
        </p:nvSpPr>
        <p:spPr bwMode="auto">
          <a:xfrm>
            <a:off x="323850" y="20638"/>
            <a:ext cx="1584325" cy="504825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C"/>
          </a:p>
        </p:txBody>
      </p:sp>
      <p:sp>
        <p:nvSpPr>
          <p:cNvPr id="89097" name="AutoShape 9">
            <a:hlinkClick r:id="rId4" highlightClick="1"/>
          </p:cNvPr>
          <p:cNvSpPr>
            <a:spLocks noChangeArrowheads="1"/>
          </p:cNvSpPr>
          <p:nvPr/>
        </p:nvSpPr>
        <p:spPr bwMode="auto">
          <a:xfrm>
            <a:off x="2771775" y="33338"/>
            <a:ext cx="1079500" cy="476250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C"/>
          </a:p>
        </p:txBody>
      </p:sp>
      <p:sp>
        <p:nvSpPr>
          <p:cNvPr id="89098" name="AutoShape 10">
            <a:hlinkClick r:id="" action="ppaction://hlinkshowjump?jump=lastslide" highlightClick="1"/>
          </p:cNvPr>
          <p:cNvSpPr>
            <a:spLocks noChangeArrowheads="1"/>
          </p:cNvSpPr>
          <p:nvPr/>
        </p:nvSpPr>
        <p:spPr bwMode="auto">
          <a:xfrm>
            <a:off x="4700588" y="36513"/>
            <a:ext cx="1008062" cy="433387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C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BF3A52-9BE0-4E75-978F-41D7D5636150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BA0B53-4400-4531-AAB2-CB81508B8820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68313" y="2276475"/>
            <a:ext cx="4038600" cy="381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59313" y="2276475"/>
            <a:ext cx="4038600" cy="381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E40A74-6F36-44EF-AA6F-14E9488AD01A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D7AC1E-6FAC-49DF-AE83-8DE1118414DB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E8393D-D492-4021-95FB-597E8F2F2643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D6351C-DC3B-42DA-A819-AB0856D8C369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A558DD-723D-4C17-A5B7-EA9E641CF5C2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8EF696-B388-487B-8444-5411854EFD1B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C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458EA7-71A2-4998-AD43-44D17868F854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C75D82-84EB-4DA7-BE1A-9906DD1585EF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38925" y="908050"/>
            <a:ext cx="2058988" cy="518477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08050"/>
            <a:ext cx="6029325" cy="518477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A27262-16EE-4216-87E2-30FE3E71DA0E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E45DD3-8DE5-436D-A6F9-5FBC3F2971C1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68313" y="2276475"/>
            <a:ext cx="4038600" cy="381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59313" y="2276475"/>
            <a:ext cx="4038600" cy="3816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6F8F71-7E2C-4722-9155-443B34E75D12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87850D-1BD2-49F1-8402-F9EF226C9994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4DDF31-F62C-46B3-A3CE-97DE72D81DE6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BC0813-7738-4564-94A2-2257E0889A2F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2CA3F6-B75A-4E51-9899-8869BF94E41D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C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19FA05-CE71-4DC4-9AA7-5618764FD82D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82" name="Picture 2" descr="plantilla_seguA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168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9080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7168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2276475"/>
            <a:ext cx="8229600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7168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/>
          </a:p>
        </p:txBody>
      </p:sp>
      <p:sp>
        <p:nvSpPr>
          <p:cNvPr id="7168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7168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7B9870A-B57E-40D0-9744-86DAC4D15E57}" type="slidenum">
              <a:rPr lang="es-ES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87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C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066" name="Picture 2" descr="plantilla_seguA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8806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9080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8806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2276475"/>
            <a:ext cx="8229600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8806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/>
          </a:p>
        </p:txBody>
      </p:sp>
      <p:sp>
        <p:nvSpPr>
          <p:cNvPr id="8807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8807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315214D-18FA-4E21-A21A-0439E283A13C}" type="slidenum">
              <a:rPr lang="es-ES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Tahom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Tahom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Tahom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rgbClr val="000066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rgbClr val="000066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000066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000066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</a:defRPr>
      </a:lvl9pPr>
    </p:bodyStyle>
    <p:otherStyle>
      <a:defPPr>
        <a:defRPr lang="es-EC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norte.edu.co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3573463"/>
            <a:ext cx="7772400" cy="1470025"/>
          </a:xfrm>
        </p:spPr>
        <p:txBody>
          <a:bodyPr/>
          <a:lstStyle/>
          <a:p>
            <a:r>
              <a:rPr lang="es-ES" sz="4000">
                <a:solidFill>
                  <a:srgbClr val="CC3300"/>
                </a:solidFill>
              </a:rPr>
              <a:t>Formulación y evaluación de proyectos de inversión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/>
              <a:t>GENERALIDADES</a:t>
            </a:r>
          </a:p>
        </p:txBody>
      </p:sp>
      <p:sp>
        <p:nvSpPr>
          <p:cNvPr id="2053" name="AutoShape 5">
            <a:hlinkClick r:id="rId3" highlightClick="1"/>
          </p:cNvPr>
          <p:cNvSpPr>
            <a:spLocks noChangeArrowheads="1"/>
          </p:cNvSpPr>
          <p:nvPr/>
        </p:nvSpPr>
        <p:spPr bwMode="auto">
          <a:xfrm>
            <a:off x="323850" y="115888"/>
            <a:ext cx="1584325" cy="504825"/>
          </a:xfrm>
          <a:prstGeom prst="actionButtonBlank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C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>
                <a:solidFill>
                  <a:srgbClr val="CC3300"/>
                </a:solidFill>
              </a:rPr>
              <a:t>Etapa de Evaluación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205038"/>
            <a:ext cx="7775575" cy="3816350"/>
          </a:xfrm>
        </p:spPr>
        <p:txBody>
          <a:bodyPr/>
          <a:lstStyle/>
          <a:p>
            <a:pPr algn="just"/>
            <a:r>
              <a:rPr lang="es-ES" sz="2800">
                <a:latin typeface="Tahoma" pitchFamily="34" charset="0"/>
                <a:cs typeface="Tahoma" pitchFamily="34" charset="0"/>
              </a:rPr>
              <a:t>Presente en todos los estados del proyecto, retroalimenta la planeación en forma permanente.</a:t>
            </a:r>
          </a:p>
          <a:p>
            <a:pPr algn="just"/>
            <a:endParaRPr lang="es-ES" sz="2800">
              <a:latin typeface="Tahoma" pitchFamily="34" charset="0"/>
              <a:cs typeface="Tahoma" pitchFamily="34" charset="0"/>
            </a:endParaRPr>
          </a:p>
          <a:p>
            <a:endParaRPr lang="es-ES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>
                <a:solidFill>
                  <a:srgbClr val="CC3300"/>
                </a:solidFill>
                <a:latin typeface="Tahoma" pitchFamily="34" charset="0"/>
              </a:rPr>
              <a:t>Etapa de Cierre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2205038"/>
            <a:ext cx="7777163" cy="3816350"/>
          </a:xfrm>
        </p:spPr>
        <p:txBody>
          <a:bodyPr/>
          <a:lstStyle/>
          <a:p>
            <a:pPr algn="just"/>
            <a:r>
              <a:rPr lang="es-ES" sz="2800">
                <a:latin typeface="Tahoma" pitchFamily="34" charset="0"/>
              </a:rPr>
              <a:t>Corresponde al momento en el cual se toma la decisión de culminar la operación del proyecto.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052513"/>
            <a:ext cx="8229600" cy="1143000"/>
          </a:xfrm>
        </p:spPr>
        <p:txBody>
          <a:bodyPr/>
          <a:lstStyle/>
          <a:p>
            <a:r>
              <a:rPr lang="es-ES" sz="3600">
                <a:solidFill>
                  <a:srgbClr val="CC3300"/>
                </a:solidFill>
                <a:latin typeface="Tahoma" pitchFamily="34" charset="0"/>
              </a:rPr>
              <a:t>Etapa de preinversión: ¿De dónde surge la idea?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565400"/>
            <a:ext cx="7848600" cy="3816350"/>
          </a:xfrm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es-ES" sz="2400">
                <a:latin typeface="Tahoma" pitchFamily="34" charset="0"/>
              </a:rPr>
              <a:t>Un problema Social, Financiero, Económico, Organizacional, Ambiental, ...</a:t>
            </a:r>
          </a:p>
          <a:p>
            <a:pPr algn="just">
              <a:lnSpc>
                <a:spcPct val="80000"/>
              </a:lnSpc>
            </a:pPr>
            <a:endParaRPr lang="es-ES" sz="2400">
              <a:latin typeface="Tahoma" pitchFamily="34" charset="0"/>
            </a:endParaRPr>
          </a:p>
          <a:p>
            <a:pPr algn="just">
              <a:lnSpc>
                <a:spcPct val="80000"/>
              </a:lnSpc>
            </a:pPr>
            <a:r>
              <a:rPr lang="es-ES" sz="2400">
                <a:latin typeface="Tahoma" pitchFamily="34" charset="0"/>
              </a:rPr>
              <a:t>La necesidad de alcanzar una situación deseada.</a:t>
            </a:r>
          </a:p>
          <a:p>
            <a:pPr algn="just">
              <a:lnSpc>
                <a:spcPct val="80000"/>
              </a:lnSpc>
            </a:pPr>
            <a:endParaRPr lang="es-ES" sz="2400">
              <a:latin typeface="Tahoma" pitchFamily="34" charset="0"/>
            </a:endParaRPr>
          </a:p>
          <a:p>
            <a:pPr algn="just">
              <a:lnSpc>
                <a:spcPct val="80000"/>
              </a:lnSpc>
            </a:pPr>
            <a:r>
              <a:rPr lang="es-ES" sz="2400">
                <a:latin typeface="Tahoma" pitchFamily="34" charset="0"/>
              </a:rPr>
              <a:t>Políticas para orientar el desarrollo.</a:t>
            </a:r>
          </a:p>
          <a:p>
            <a:pPr algn="just">
              <a:lnSpc>
                <a:spcPct val="80000"/>
              </a:lnSpc>
            </a:pPr>
            <a:endParaRPr lang="es-ES" sz="2400">
              <a:latin typeface="Tahoma" pitchFamily="34" charset="0"/>
            </a:endParaRPr>
          </a:p>
          <a:p>
            <a:pPr algn="just">
              <a:lnSpc>
                <a:spcPct val="80000"/>
              </a:lnSpc>
            </a:pPr>
            <a:r>
              <a:rPr lang="es-ES" sz="2400">
                <a:latin typeface="Tahoma" pitchFamily="34" charset="0"/>
              </a:rPr>
              <a:t>Otros proyectos en estudio, Ejecución u Operación.</a:t>
            </a:r>
          </a:p>
          <a:p>
            <a:pPr algn="just">
              <a:lnSpc>
                <a:spcPct val="80000"/>
              </a:lnSpc>
            </a:pPr>
            <a:endParaRPr lang="es-ES" sz="2400">
              <a:latin typeface="Tahoma" pitchFamily="34" charset="0"/>
            </a:endParaRPr>
          </a:p>
          <a:p>
            <a:pPr algn="just">
              <a:lnSpc>
                <a:spcPct val="80000"/>
              </a:lnSpc>
            </a:pPr>
            <a:r>
              <a:rPr lang="es-ES" sz="2400">
                <a:latin typeface="Tahoma" pitchFamily="34" charset="0"/>
              </a:rPr>
              <a:t>Una oportunidad que conviene aprovechar.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69900" y="908050"/>
            <a:ext cx="8134350" cy="1143000"/>
          </a:xfrm>
        </p:spPr>
        <p:txBody>
          <a:bodyPr/>
          <a:lstStyle/>
          <a:p>
            <a:r>
              <a:rPr lang="es-ES" sz="3600">
                <a:solidFill>
                  <a:srgbClr val="CC3300"/>
                </a:solidFill>
                <a:latin typeface="Tahoma" pitchFamily="34" charset="0"/>
              </a:rPr>
              <a:t>Etapa de preinversión: ¿A dónde nos conduce el documento a nivel de idea?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205038"/>
            <a:ext cx="7773987" cy="3529012"/>
          </a:xfrm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es-ES" sz="2800">
                <a:latin typeface="Tahoma" pitchFamily="34" charset="0"/>
              </a:rPr>
              <a:t>La idea debe identificar de forma muy preliminar el problema o la necesidad:</a:t>
            </a:r>
          </a:p>
          <a:p>
            <a:pPr lvl="1" algn="just">
              <a:lnSpc>
                <a:spcPct val="80000"/>
              </a:lnSpc>
              <a:buFontTx/>
              <a:buNone/>
            </a:pPr>
            <a:r>
              <a:rPr lang="es-ES">
                <a:latin typeface="Tahoma" pitchFamily="34" charset="0"/>
              </a:rPr>
              <a:t>-Sus características</a:t>
            </a:r>
          </a:p>
          <a:p>
            <a:pPr lvl="1" algn="just">
              <a:lnSpc>
                <a:spcPct val="80000"/>
              </a:lnSpc>
              <a:buFontTx/>
              <a:buNone/>
            </a:pPr>
            <a:r>
              <a:rPr lang="es-ES">
                <a:latin typeface="Tahoma" pitchFamily="34" charset="0"/>
              </a:rPr>
              <a:t>-Causas</a:t>
            </a:r>
          </a:p>
          <a:p>
            <a:pPr lvl="1" algn="just">
              <a:lnSpc>
                <a:spcPct val="80000"/>
              </a:lnSpc>
              <a:buFontTx/>
              <a:buNone/>
            </a:pPr>
            <a:r>
              <a:rPr lang="es-ES">
                <a:latin typeface="Tahoma" pitchFamily="34" charset="0"/>
              </a:rPr>
              <a:t>-Efectos </a:t>
            </a:r>
          </a:p>
          <a:p>
            <a:pPr lvl="1" algn="just">
              <a:lnSpc>
                <a:spcPct val="80000"/>
              </a:lnSpc>
              <a:buFontTx/>
              <a:buNone/>
            </a:pPr>
            <a:r>
              <a:rPr lang="es-ES">
                <a:latin typeface="Tahoma" pitchFamily="34" charset="0"/>
              </a:rPr>
              <a:t>-Magnitud</a:t>
            </a:r>
          </a:p>
          <a:p>
            <a:pPr lvl="1" algn="just">
              <a:lnSpc>
                <a:spcPct val="80000"/>
              </a:lnSpc>
              <a:buFontTx/>
              <a:buNone/>
            </a:pPr>
            <a:r>
              <a:rPr lang="es-ES">
                <a:latin typeface="Tahoma" pitchFamily="34" charset="0"/>
              </a:rPr>
              <a:t>-Población afectada</a:t>
            </a:r>
          </a:p>
          <a:p>
            <a:pPr lvl="1" algn="just">
              <a:lnSpc>
                <a:spcPct val="80000"/>
              </a:lnSpc>
              <a:buFontTx/>
              <a:buNone/>
            </a:pPr>
            <a:endParaRPr lang="es-ES">
              <a:latin typeface="Tahoma" pitchFamily="34" charset="0"/>
            </a:endParaRPr>
          </a:p>
          <a:p>
            <a:pPr algn="just">
              <a:lnSpc>
                <a:spcPct val="80000"/>
              </a:lnSpc>
            </a:pPr>
            <a:r>
              <a:rPr lang="es-ES" sz="2800">
                <a:latin typeface="Tahoma" pitchFamily="34" charset="0"/>
              </a:rPr>
              <a:t>Y entrever las acciones mediante las cuales se podría atender.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>
                <a:solidFill>
                  <a:srgbClr val="CC3300"/>
                </a:solidFill>
                <a:latin typeface="Tahoma" pitchFamily="34" charset="0"/>
              </a:rPr>
              <a:t>Etapa de preinversión: El Perfil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205038"/>
            <a:ext cx="8229600" cy="3816350"/>
          </a:xfrm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es-ES" sz="2800">
                <a:latin typeface="Tahoma" pitchFamily="34" charset="0"/>
              </a:rPr>
              <a:t>El perfil estudia aspectos y antecedentes que permiten formar un juicio respecto a la conveniencia. </a:t>
            </a:r>
          </a:p>
          <a:p>
            <a:pPr lvl="1" algn="just">
              <a:lnSpc>
                <a:spcPct val="80000"/>
              </a:lnSpc>
              <a:buFont typeface="Wingdings" pitchFamily="2" charset="2"/>
              <a:buNone/>
            </a:pPr>
            <a:r>
              <a:rPr lang="es-ES" sz="2400">
                <a:latin typeface="Tahoma" pitchFamily="34" charset="0"/>
              </a:rPr>
              <a:t>-Técnica</a:t>
            </a:r>
          </a:p>
          <a:p>
            <a:pPr lvl="1" algn="just">
              <a:lnSpc>
                <a:spcPct val="80000"/>
              </a:lnSpc>
              <a:buFont typeface="Wingdings" pitchFamily="2" charset="2"/>
              <a:buNone/>
            </a:pPr>
            <a:r>
              <a:rPr lang="es-ES" sz="2400">
                <a:latin typeface="Tahoma" pitchFamily="34" charset="0"/>
              </a:rPr>
              <a:t>-Económica</a:t>
            </a:r>
          </a:p>
          <a:p>
            <a:pPr lvl="1" algn="just">
              <a:lnSpc>
                <a:spcPct val="80000"/>
              </a:lnSpc>
              <a:buFont typeface="Wingdings" pitchFamily="2" charset="2"/>
              <a:buNone/>
            </a:pPr>
            <a:r>
              <a:rPr lang="es-ES" sz="2400">
                <a:latin typeface="Tahoma" pitchFamily="34" charset="0"/>
              </a:rPr>
              <a:t>-Social</a:t>
            </a:r>
          </a:p>
          <a:p>
            <a:pPr lvl="1" algn="just">
              <a:lnSpc>
                <a:spcPct val="80000"/>
              </a:lnSpc>
              <a:buFont typeface="Wingdings" pitchFamily="2" charset="2"/>
              <a:buNone/>
            </a:pPr>
            <a:r>
              <a:rPr lang="es-ES" sz="2400">
                <a:latin typeface="Tahoma" pitchFamily="34" charset="0"/>
              </a:rPr>
              <a:t>-Financiera</a:t>
            </a:r>
          </a:p>
          <a:p>
            <a:pPr lvl="1" algn="just">
              <a:lnSpc>
                <a:spcPct val="80000"/>
              </a:lnSpc>
              <a:buFont typeface="Wingdings" pitchFamily="2" charset="2"/>
              <a:buNone/>
            </a:pPr>
            <a:endParaRPr lang="es-ES" sz="2400">
              <a:latin typeface="Tahoma" pitchFamily="34" charset="0"/>
            </a:endParaRPr>
          </a:p>
          <a:p>
            <a:pPr algn="just">
              <a:lnSpc>
                <a:spcPct val="80000"/>
              </a:lnSpc>
            </a:pPr>
            <a:r>
              <a:rPr lang="es-ES" sz="2800">
                <a:latin typeface="Tahoma" pitchFamily="34" charset="0"/>
              </a:rPr>
              <a:t>Debe asignar recursos hacia el objetivo.</a:t>
            </a:r>
          </a:p>
          <a:p>
            <a:pPr>
              <a:lnSpc>
                <a:spcPct val="80000"/>
              </a:lnSpc>
            </a:pPr>
            <a:endParaRPr lang="es-ES" sz="280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3600">
                <a:solidFill>
                  <a:srgbClr val="CC3300"/>
                </a:solidFill>
                <a:latin typeface="Tahoma" pitchFamily="34" charset="0"/>
              </a:rPr>
              <a:t>Etapa de preinversión: El Perfil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buFont typeface="Monotype Sorts" pitchFamily="1" charset="2"/>
              <a:buNone/>
            </a:pPr>
            <a:r>
              <a:rPr lang="es-ES" sz="2800">
                <a:latin typeface="Tahoma" pitchFamily="34" charset="0"/>
              </a:rPr>
              <a:t>Finalizado el estudio de perfil, se debe contar con elementos de juicio para: </a:t>
            </a:r>
          </a:p>
          <a:p>
            <a:pPr lvl="1" algn="just">
              <a:buFont typeface="Wingdings" pitchFamily="2" charset="2"/>
              <a:buNone/>
            </a:pPr>
            <a:r>
              <a:rPr lang="es-ES" b="1" u="sng">
                <a:latin typeface="Tahoma" pitchFamily="34" charset="0"/>
              </a:rPr>
              <a:t>Rechazar</a:t>
            </a:r>
            <a:r>
              <a:rPr lang="es-ES">
                <a:latin typeface="Tahoma" pitchFamily="34" charset="0"/>
              </a:rPr>
              <a:t> definitivamente por inconveniente el proyecto.</a:t>
            </a:r>
            <a:endParaRPr lang="es-ES" b="1" i="1" u="sng">
              <a:latin typeface="Tahoma" pitchFamily="34" charset="0"/>
            </a:endParaRPr>
          </a:p>
          <a:p>
            <a:pPr lvl="1" algn="just">
              <a:buFont typeface="Wingdings" pitchFamily="2" charset="2"/>
              <a:buNone/>
            </a:pPr>
            <a:r>
              <a:rPr lang="es-ES" b="1" u="sng">
                <a:latin typeface="Tahoma" pitchFamily="34" charset="0"/>
              </a:rPr>
              <a:t>Aplazar</a:t>
            </a:r>
            <a:r>
              <a:rPr lang="es-ES">
                <a:latin typeface="Tahoma" pitchFamily="34" charset="0"/>
              </a:rPr>
              <a:t> la decisión.</a:t>
            </a:r>
            <a:r>
              <a:rPr lang="es-ES" b="1" i="1" u="sng">
                <a:latin typeface="Tahoma" pitchFamily="34" charset="0"/>
              </a:rPr>
              <a:t> </a:t>
            </a:r>
          </a:p>
          <a:p>
            <a:pPr lvl="1" algn="just">
              <a:buFont typeface="Wingdings" pitchFamily="2" charset="2"/>
              <a:buNone/>
            </a:pPr>
            <a:r>
              <a:rPr lang="es-ES" b="1" u="sng">
                <a:latin typeface="Tahoma" pitchFamily="34" charset="0"/>
              </a:rPr>
              <a:t>Pasar</a:t>
            </a:r>
            <a:r>
              <a:rPr lang="es-ES">
                <a:latin typeface="Tahoma" pitchFamily="34" charset="0"/>
              </a:rPr>
              <a:t> al nivel de factibilidad.</a:t>
            </a:r>
            <a:endParaRPr lang="es-ES" b="1" i="1" u="sng">
              <a:latin typeface="Tahoma" pitchFamily="34" charset="0"/>
            </a:endParaRPr>
          </a:p>
          <a:p>
            <a:pPr lvl="1" algn="just">
              <a:buFont typeface="Wingdings" pitchFamily="2" charset="2"/>
              <a:buNone/>
            </a:pPr>
            <a:r>
              <a:rPr lang="es-ES" b="1" u="sng">
                <a:latin typeface="Tahoma" pitchFamily="34" charset="0"/>
              </a:rPr>
              <a:t>Aceptar</a:t>
            </a:r>
            <a:r>
              <a:rPr lang="es-ES">
                <a:latin typeface="Tahoma" pitchFamily="34" charset="0"/>
              </a:rPr>
              <a:t> la ejecución del proyecto.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>
                <a:solidFill>
                  <a:srgbClr val="CC3300"/>
                </a:solidFill>
                <a:latin typeface="Tahoma" pitchFamily="34" charset="0"/>
              </a:rPr>
              <a:t>Etapa de preinversión: Requerimientos de datos para la elaboración del perfil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s-ES" sz="2800">
                <a:latin typeface="Tahoma" pitchFamily="34" charset="0"/>
              </a:rPr>
              <a:t>El mercado </a:t>
            </a:r>
          </a:p>
          <a:p>
            <a:pPr>
              <a:lnSpc>
                <a:spcPct val="80000"/>
              </a:lnSpc>
            </a:pPr>
            <a:r>
              <a:rPr lang="es-ES" sz="2800">
                <a:latin typeface="Tahoma" pitchFamily="34" charset="0"/>
              </a:rPr>
              <a:t>Técnicos</a:t>
            </a:r>
          </a:p>
          <a:p>
            <a:pPr>
              <a:lnSpc>
                <a:spcPct val="80000"/>
              </a:lnSpc>
            </a:pPr>
            <a:r>
              <a:rPr lang="es-ES" sz="2800">
                <a:latin typeface="Tahoma" pitchFamily="34" charset="0"/>
              </a:rPr>
              <a:t>Dimensionamiento</a:t>
            </a:r>
          </a:p>
          <a:p>
            <a:pPr>
              <a:lnSpc>
                <a:spcPct val="80000"/>
              </a:lnSpc>
            </a:pPr>
            <a:r>
              <a:rPr lang="es-ES" sz="2800">
                <a:latin typeface="Tahoma" pitchFamily="34" charset="0"/>
              </a:rPr>
              <a:t>Instituciones ambientales</a:t>
            </a:r>
          </a:p>
          <a:p>
            <a:pPr>
              <a:lnSpc>
                <a:spcPct val="80000"/>
              </a:lnSpc>
            </a:pPr>
            <a:r>
              <a:rPr lang="es-ES" sz="2800">
                <a:latin typeface="Tahoma" pitchFamily="34" charset="0"/>
              </a:rPr>
              <a:t>Impacto ambiental</a:t>
            </a:r>
          </a:p>
          <a:p>
            <a:pPr>
              <a:lnSpc>
                <a:spcPct val="80000"/>
              </a:lnSpc>
            </a:pPr>
            <a:r>
              <a:rPr lang="es-ES" sz="2800">
                <a:latin typeface="Tahoma" pitchFamily="34" charset="0"/>
              </a:rPr>
              <a:t>Legales</a:t>
            </a:r>
          </a:p>
          <a:p>
            <a:pPr>
              <a:lnSpc>
                <a:spcPct val="80000"/>
              </a:lnSpc>
            </a:pPr>
            <a:r>
              <a:rPr lang="es-ES" sz="2800">
                <a:latin typeface="Tahoma" pitchFamily="34" charset="0"/>
              </a:rPr>
              <a:t>Costos e ingresos          flujo de caja</a:t>
            </a:r>
          </a:p>
        </p:txBody>
      </p:sp>
      <p:sp>
        <p:nvSpPr>
          <p:cNvPr id="29700" name="Line 4"/>
          <p:cNvSpPr>
            <a:spLocks noChangeShapeType="1"/>
          </p:cNvSpPr>
          <p:nvPr/>
        </p:nvSpPr>
        <p:spPr bwMode="auto">
          <a:xfrm>
            <a:off x="3924300" y="5084763"/>
            <a:ext cx="719138" cy="0"/>
          </a:xfrm>
          <a:prstGeom prst="line">
            <a:avLst/>
          </a:prstGeom>
          <a:noFill/>
          <a:ln w="76200">
            <a:solidFill>
              <a:srgbClr val="CC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C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17575"/>
            <a:ext cx="8229600" cy="1143000"/>
          </a:xfrm>
        </p:spPr>
        <p:txBody>
          <a:bodyPr/>
          <a:lstStyle/>
          <a:p>
            <a:r>
              <a:rPr lang="es-ES" sz="3200">
                <a:solidFill>
                  <a:srgbClr val="CC3300"/>
                </a:solidFill>
                <a:latin typeface="Tahoma" pitchFamily="34" charset="0"/>
              </a:rPr>
              <a:t>Etapa de preinversión: Prefactibilidad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6913" y="2205038"/>
            <a:ext cx="7772400" cy="3217862"/>
          </a:xfrm>
        </p:spPr>
        <p:txBody>
          <a:bodyPr/>
          <a:lstStyle/>
          <a:p>
            <a:pPr algn="just"/>
            <a:r>
              <a:rPr lang="es-ES" sz="2800">
                <a:latin typeface="Tahoma" pitchFamily="34" charset="0"/>
              </a:rPr>
              <a:t>En los estudios de prefactibilidad se realiza una evaluación más profunda y detenida de las alternativas encontradas viables en el nivel de perfil.</a:t>
            </a:r>
          </a:p>
          <a:p>
            <a:pPr algn="just"/>
            <a:r>
              <a:rPr lang="es-ES" sz="2800">
                <a:latin typeface="Tahoma" pitchFamily="34" charset="0"/>
              </a:rPr>
              <a:t>Se descartan las menos viables.</a:t>
            </a:r>
          </a:p>
          <a:p>
            <a:endParaRPr lang="es-ES" sz="280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>
                <a:solidFill>
                  <a:srgbClr val="CC3300"/>
                </a:solidFill>
                <a:latin typeface="Tahoma" pitchFamily="34" charset="0"/>
              </a:rPr>
              <a:t>Etapa de preinversión: Factibilidad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276475"/>
            <a:ext cx="7848600" cy="3816350"/>
          </a:xfrm>
        </p:spPr>
        <p:txBody>
          <a:bodyPr/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es-ES" sz="2800">
                <a:latin typeface="Tahoma" pitchFamily="34" charset="0"/>
              </a:rPr>
              <a:t>Los estudios de factibilidad perfeccionan la alternativa recomendada por los de prefactibilidad.  Miden en forma precisa.</a:t>
            </a:r>
          </a:p>
          <a:p>
            <a:pPr algn="just">
              <a:lnSpc>
                <a:spcPct val="90000"/>
              </a:lnSpc>
            </a:pPr>
            <a:r>
              <a:rPr lang="es-ES" sz="2800">
                <a:latin typeface="Tahoma" pitchFamily="34" charset="0"/>
              </a:rPr>
              <a:t>Los costos y beneficios </a:t>
            </a:r>
          </a:p>
          <a:p>
            <a:pPr algn="just">
              <a:lnSpc>
                <a:spcPct val="90000"/>
              </a:lnSpc>
            </a:pPr>
            <a:r>
              <a:rPr lang="es-ES" sz="2800">
                <a:latin typeface="Tahoma" pitchFamily="34" charset="0"/>
              </a:rPr>
              <a:t>La programación de la obra</a:t>
            </a:r>
          </a:p>
          <a:p>
            <a:pPr algn="just">
              <a:lnSpc>
                <a:spcPct val="90000"/>
              </a:lnSpc>
            </a:pPr>
            <a:r>
              <a:rPr lang="es-ES" sz="2800">
                <a:latin typeface="Tahoma" pitchFamily="34" charset="0"/>
              </a:rPr>
              <a:t>Los diseños definitivos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81075"/>
            <a:ext cx="8229600" cy="792163"/>
          </a:xfrm>
        </p:spPr>
        <p:txBody>
          <a:bodyPr/>
          <a:lstStyle/>
          <a:p>
            <a:r>
              <a:rPr lang="es-ES" sz="3200">
                <a:solidFill>
                  <a:srgbClr val="CC3300"/>
                </a:solidFill>
                <a:latin typeface="Tahoma" pitchFamily="34" charset="0"/>
              </a:rPr>
              <a:t>Cuadro comparativo entre las fases extremas de la etapa de preinversión</a:t>
            </a:r>
          </a:p>
        </p:txBody>
      </p:sp>
      <p:graphicFrame>
        <p:nvGraphicFramePr>
          <p:cNvPr id="32788" name="Group 20"/>
          <p:cNvGraphicFramePr>
            <a:graphicFrameLocks noGrp="1"/>
          </p:cNvGraphicFramePr>
          <p:nvPr>
            <p:ph idx="1"/>
          </p:nvPr>
        </p:nvGraphicFramePr>
        <p:xfrm>
          <a:off x="514350" y="2205038"/>
          <a:ext cx="8135938" cy="3465513"/>
        </p:xfrm>
        <a:graphic>
          <a:graphicData uri="http://schemas.openxmlformats.org/drawingml/2006/table">
            <a:tbl>
              <a:tblPr/>
              <a:tblGrid>
                <a:gridCol w="4068763"/>
                <a:gridCol w="4067175"/>
              </a:tblGrid>
              <a:tr h="6302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Perfil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Factibilidad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000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¿Qué se quiere lograr con el proyecto?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¿Cómo estamos?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Diagnóstico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000125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¿Qué bien producir o qué servicio prestar?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¿Cuánto y cuándo producir?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Estudios de mercado del bien o servicio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0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¿Como producir el bien o prestar el servicio?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Estudios Tecnológicos.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08050"/>
            <a:ext cx="8229600" cy="865188"/>
          </a:xfrm>
        </p:spPr>
        <p:txBody>
          <a:bodyPr/>
          <a:lstStyle/>
          <a:p>
            <a:r>
              <a:rPr lang="es-MX" sz="2800">
                <a:solidFill>
                  <a:srgbClr val="CC3300"/>
                </a:solidFill>
                <a:latin typeface="Tahoma" pitchFamily="34" charset="0"/>
              </a:rPr>
              <a:t>Relación de un proyecto dentro de un sistema  de planeación</a:t>
            </a:r>
            <a:endParaRPr lang="en-US" sz="2800">
              <a:solidFill>
                <a:srgbClr val="CC3300"/>
              </a:solidFill>
              <a:latin typeface="Tahoma" pitchFamily="34" charset="0"/>
            </a:endParaRPr>
          </a:p>
        </p:txBody>
      </p:sp>
      <p:grpSp>
        <p:nvGrpSpPr>
          <p:cNvPr id="15363" name="Group 3"/>
          <p:cNvGrpSpPr>
            <a:grpSpLocks/>
          </p:cNvGrpSpPr>
          <p:nvPr/>
        </p:nvGrpSpPr>
        <p:grpSpPr bwMode="auto">
          <a:xfrm>
            <a:off x="250825" y="2420938"/>
            <a:ext cx="7162800" cy="4114800"/>
            <a:chOff x="158" y="1525"/>
            <a:chExt cx="4512" cy="2592"/>
          </a:xfrm>
        </p:grpSpPr>
        <p:sp>
          <p:nvSpPr>
            <p:cNvPr id="15364" name="AutoShape 4"/>
            <p:cNvSpPr>
              <a:spLocks noChangeArrowheads="1"/>
            </p:cNvSpPr>
            <p:nvPr/>
          </p:nvSpPr>
          <p:spPr bwMode="auto">
            <a:xfrm>
              <a:off x="158" y="2869"/>
              <a:ext cx="1056" cy="240"/>
            </a:xfrm>
            <a:prstGeom prst="flowChartProcess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s-MX" sz="2400">
                  <a:latin typeface="Tahoma" pitchFamily="34" charset="0"/>
                </a:rPr>
                <a:t> </a:t>
              </a:r>
              <a:r>
                <a:rPr lang="es-MX" sz="1600" b="1">
                  <a:latin typeface="Tahoma" pitchFamily="34" charset="0"/>
                </a:rPr>
                <a:t>PROYECTO  A</a:t>
              </a:r>
              <a:r>
                <a:rPr lang="es-MX" sz="1600">
                  <a:latin typeface="Tahoma" pitchFamily="34" charset="0"/>
                </a:rPr>
                <a:t>  </a:t>
              </a:r>
              <a:endParaRPr lang="es-ES" sz="2400">
                <a:latin typeface="Tahoma" pitchFamily="34" charset="0"/>
              </a:endParaRPr>
            </a:p>
          </p:txBody>
        </p:sp>
        <p:sp>
          <p:nvSpPr>
            <p:cNvPr id="15365" name="AutoShape 5"/>
            <p:cNvSpPr>
              <a:spLocks noChangeArrowheads="1"/>
            </p:cNvSpPr>
            <p:nvPr/>
          </p:nvSpPr>
          <p:spPr bwMode="auto">
            <a:xfrm>
              <a:off x="2318" y="1525"/>
              <a:ext cx="1392" cy="336"/>
            </a:xfrm>
            <a:prstGeom prst="flowChartProcess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s-MX" sz="2400" b="1">
                  <a:latin typeface="Tahoma" pitchFamily="34" charset="0"/>
                </a:rPr>
                <a:t> PLAN</a:t>
              </a:r>
              <a:endParaRPr lang="es-ES" sz="2400" b="1">
                <a:latin typeface="Tahoma" pitchFamily="34" charset="0"/>
              </a:endParaRPr>
            </a:p>
          </p:txBody>
        </p:sp>
        <p:sp>
          <p:nvSpPr>
            <p:cNvPr id="15366" name="AutoShape 6"/>
            <p:cNvSpPr>
              <a:spLocks noChangeArrowheads="1"/>
            </p:cNvSpPr>
            <p:nvPr/>
          </p:nvSpPr>
          <p:spPr bwMode="auto">
            <a:xfrm>
              <a:off x="2366" y="3925"/>
              <a:ext cx="720" cy="192"/>
            </a:xfrm>
            <a:prstGeom prst="flowChartProcess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s-MX" sz="2400">
                  <a:latin typeface="Tahoma" pitchFamily="34" charset="0"/>
                </a:rPr>
                <a:t> </a:t>
              </a:r>
              <a:r>
                <a:rPr lang="es-MX" sz="1600">
                  <a:latin typeface="Tahoma" pitchFamily="34" charset="0"/>
                </a:rPr>
                <a:t>TAREA Z</a:t>
              </a:r>
              <a:endParaRPr lang="es-ES" sz="2400">
                <a:latin typeface="Tahoma" pitchFamily="34" charset="0"/>
              </a:endParaRPr>
            </a:p>
          </p:txBody>
        </p:sp>
        <p:sp>
          <p:nvSpPr>
            <p:cNvPr id="15367" name="AutoShape 7"/>
            <p:cNvSpPr>
              <a:spLocks noChangeArrowheads="1"/>
            </p:cNvSpPr>
            <p:nvPr/>
          </p:nvSpPr>
          <p:spPr bwMode="auto">
            <a:xfrm>
              <a:off x="1598" y="3925"/>
              <a:ext cx="720" cy="192"/>
            </a:xfrm>
            <a:prstGeom prst="flowChartProcess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s-MX" sz="2400">
                  <a:latin typeface="Tahoma" pitchFamily="34" charset="0"/>
                </a:rPr>
                <a:t> </a:t>
              </a:r>
              <a:r>
                <a:rPr lang="es-MX" sz="1600">
                  <a:latin typeface="Tahoma" pitchFamily="34" charset="0"/>
                </a:rPr>
                <a:t>TAREA Y</a:t>
              </a:r>
              <a:endParaRPr lang="es-ES" sz="2400">
                <a:latin typeface="Tahoma" pitchFamily="34" charset="0"/>
              </a:endParaRPr>
            </a:p>
          </p:txBody>
        </p:sp>
        <p:sp>
          <p:nvSpPr>
            <p:cNvPr id="15368" name="AutoShape 8"/>
            <p:cNvSpPr>
              <a:spLocks noChangeArrowheads="1"/>
            </p:cNvSpPr>
            <p:nvPr/>
          </p:nvSpPr>
          <p:spPr bwMode="auto">
            <a:xfrm>
              <a:off x="830" y="3925"/>
              <a:ext cx="720" cy="192"/>
            </a:xfrm>
            <a:prstGeom prst="flowChartProcess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s-MX" sz="2400">
                  <a:latin typeface="Tahoma" pitchFamily="34" charset="0"/>
                </a:rPr>
                <a:t> </a:t>
              </a:r>
              <a:r>
                <a:rPr lang="es-MX" sz="1600">
                  <a:latin typeface="Tahoma" pitchFamily="34" charset="0"/>
                </a:rPr>
                <a:t>TAREA X</a:t>
              </a:r>
              <a:endParaRPr lang="es-ES" sz="2400">
                <a:latin typeface="Tahoma" pitchFamily="34" charset="0"/>
              </a:endParaRPr>
            </a:p>
          </p:txBody>
        </p:sp>
        <p:sp>
          <p:nvSpPr>
            <p:cNvPr id="15369" name="AutoShape 9"/>
            <p:cNvSpPr>
              <a:spLocks noChangeArrowheads="1"/>
            </p:cNvSpPr>
            <p:nvPr/>
          </p:nvSpPr>
          <p:spPr bwMode="auto">
            <a:xfrm>
              <a:off x="3662" y="3445"/>
              <a:ext cx="1008" cy="192"/>
            </a:xfrm>
            <a:prstGeom prst="flowChartProcess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s-MX" sz="2400">
                  <a:latin typeface="Tahoma" pitchFamily="34" charset="0"/>
                </a:rPr>
                <a:t> </a:t>
              </a:r>
              <a:r>
                <a:rPr lang="es-MX" sz="1600">
                  <a:latin typeface="Tahoma" pitchFamily="34" charset="0"/>
                </a:rPr>
                <a:t>ACTIVIDAD III</a:t>
              </a:r>
              <a:endParaRPr lang="es-ES" sz="2400">
                <a:latin typeface="Tahoma" pitchFamily="34" charset="0"/>
              </a:endParaRPr>
            </a:p>
          </p:txBody>
        </p:sp>
        <p:sp>
          <p:nvSpPr>
            <p:cNvPr id="15370" name="AutoShape 10"/>
            <p:cNvSpPr>
              <a:spLocks noChangeArrowheads="1"/>
            </p:cNvSpPr>
            <p:nvPr/>
          </p:nvSpPr>
          <p:spPr bwMode="auto">
            <a:xfrm>
              <a:off x="2606" y="3445"/>
              <a:ext cx="1008" cy="192"/>
            </a:xfrm>
            <a:prstGeom prst="flowChartProcess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s-MX" sz="2400">
                  <a:latin typeface="Tahoma" pitchFamily="34" charset="0"/>
                </a:rPr>
                <a:t> </a:t>
              </a:r>
              <a:r>
                <a:rPr lang="es-MX" sz="1600">
                  <a:latin typeface="Tahoma" pitchFamily="34" charset="0"/>
                </a:rPr>
                <a:t>ACTIVIDAD II</a:t>
              </a:r>
              <a:endParaRPr lang="es-ES" sz="2400">
                <a:latin typeface="Tahoma" pitchFamily="34" charset="0"/>
              </a:endParaRPr>
            </a:p>
          </p:txBody>
        </p:sp>
        <p:sp>
          <p:nvSpPr>
            <p:cNvPr id="15371" name="AutoShape 11"/>
            <p:cNvSpPr>
              <a:spLocks noChangeArrowheads="1"/>
            </p:cNvSpPr>
            <p:nvPr/>
          </p:nvSpPr>
          <p:spPr bwMode="auto">
            <a:xfrm>
              <a:off x="1406" y="3445"/>
              <a:ext cx="1008" cy="192"/>
            </a:xfrm>
            <a:prstGeom prst="flowChartProcess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s-MX" sz="2400">
                  <a:latin typeface="Tahoma" pitchFamily="34" charset="0"/>
                </a:rPr>
                <a:t> </a:t>
              </a:r>
              <a:r>
                <a:rPr lang="es-MX" sz="1600">
                  <a:latin typeface="Tahoma" pitchFamily="34" charset="0"/>
                </a:rPr>
                <a:t>ACTIVIDAD I</a:t>
              </a:r>
              <a:endParaRPr lang="es-ES" sz="2400">
                <a:latin typeface="Tahoma" pitchFamily="34" charset="0"/>
              </a:endParaRPr>
            </a:p>
          </p:txBody>
        </p:sp>
        <p:sp>
          <p:nvSpPr>
            <p:cNvPr id="15372" name="AutoShape 12"/>
            <p:cNvSpPr>
              <a:spLocks noChangeArrowheads="1"/>
            </p:cNvSpPr>
            <p:nvPr/>
          </p:nvSpPr>
          <p:spPr bwMode="auto">
            <a:xfrm>
              <a:off x="2558" y="2869"/>
              <a:ext cx="1056" cy="240"/>
            </a:xfrm>
            <a:prstGeom prst="flowChartProcess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s-MX" sz="2400" b="1">
                  <a:latin typeface="Tahoma" pitchFamily="34" charset="0"/>
                </a:rPr>
                <a:t> </a:t>
              </a:r>
              <a:r>
                <a:rPr lang="es-MX" sz="1600" b="1">
                  <a:latin typeface="Tahoma" pitchFamily="34" charset="0"/>
                </a:rPr>
                <a:t>PROYECTO C</a:t>
              </a:r>
              <a:endParaRPr lang="es-ES" sz="2400" b="1">
                <a:latin typeface="Tahoma" pitchFamily="34" charset="0"/>
              </a:endParaRPr>
            </a:p>
          </p:txBody>
        </p:sp>
        <p:sp>
          <p:nvSpPr>
            <p:cNvPr id="15373" name="AutoShape 13"/>
            <p:cNvSpPr>
              <a:spLocks noChangeArrowheads="1"/>
            </p:cNvSpPr>
            <p:nvPr/>
          </p:nvSpPr>
          <p:spPr bwMode="auto">
            <a:xfrm>
              <a:off x="1358" y="2869"/>
              <a:ext cx="1056" cy="240"/>
            </a:xfrm>
            <a:prstGeom prst="flowChartProcess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s-MX" sz="2400" b="1">
                  <a:latin typeface="Tahoma" pitchFamily="34" charset="0"/>
                </a:rPr>
                <a:t> </a:t>
              </a:r>
              <a:r>
                <a:rPr lang="es-MX" sz="1600" b="1">
                  <a:latin typeface="Tahoma" pitchFamily="34" charset="0"/>
                </a:rPr>
                <a:t>PROYECTO B</a:t>
              </a:r>
              <a:endParaRPr lang="es-ES" sz="2400" b="1">
                <a:latin typeface="Tahoma" pitchFamily="34" charset="0"/>
              </a:endParaRPr>
            </a:p>
          </p:txBody>
        </p:sp>
        <p:sp>
          <p:nvSpPr>
            <p:cNvPr id="15374" name="AutoShape 14"/>
            <p:cNvSpPr>
              <a:spLocks noChangeArrowheads="1"/>
            </p:cNvSpPr>
            <p:nvPr/>
          </p:nvSpPr>
          <p:spPr bwMode="auto">
            <a:xfrm>
              <a:off x="3614" y="2245"/>
              <a:ext cx="1056" cy="288"/>
            </a:xfrm>
            <a:prstGeom prst="flowChartProcess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s-MX" sz="2400">
                  <a:latin typeface="Tahoma" pitchFamily="34" charset="0"/>
                </a:rPr>
                <a:t> </a:t>
              </a:r>
              <a:r>
                <a:rPr lang="es-MX" sz="1600">
                  <a:latin typeface="Tahoma" pitchFamily="34" charset="0"/>
                </a:rPr>
                <a:t>PROGRAMA 3</a:t>
              </a:r>
              <a:endParaRPr lang="es-ES" sz="2400">
                <a:latin typeface="Tahoma" pitchFamily="34" charset="0"/>
              </a:endParaRPr>
            </a:p>
          </p:txBody>
        </p:sp>
        <p:sp>
          <p:nvSpPr>
            <p:cNvPr id="15375" name="AutoShape 15"/>
            <p:cNvSpPr>
              <a:spLocks noChangeArrowheads="1"/>
            </p:cNvSpPr>
            <p:nvPr/>
          </p:nvSpPr>
          <p:spPr bwMode="auto">
            <a:xfrm>
              <a:off x="2462" y="2245"/>
              <a:ext cx="1056" cy="288"/>
            </a:xfrm>
            <a:prstGeom prst="flowChartProcess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s-MX" sz="2400">
                  <a:latin typeface="Tahoma" pitchFamily="34" charset="0"/>
                </a:rPr>
                <a:t> </a:t>
              </a:r>
              <a:r>
                <a:rPr lang="es-MX" sz="1600">
                  <a:latin typeface="Tahoma" pitchFamily="34" charset="0"/>
                </a:rPr>
                <a:t>PROGRAMA 2</a:t>
              </a:r>
              <a:endParaRPr lang="es-ES" sz="2400">
                <a:latin typeface="Tahoma" pitchFamily="34" charset="0"/>
              </a:endParaRPr>
            </a:p>
          </p:txBody>
        </p:sp>
        <p:sp>
          <p:nvSpPr>
            <p:cNvPr id="15376" name="AutoShape 16"/>
            <p:cNvSpPr>
              <a:spLocks noChangeArrowheads="1"/>
            </p:cNvSpPr>
            <p:nvPr/>
          </p:nvSpPr>
          <p:spPr bwMode="auto">
            <a:xfrm>
              <a:off x="1358" y="2245"/>
              <a:ext cx="1056" cy="288"/>
            </a:xfrm>
            <a:prstGeom prst="flowChartProcess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s-MX" sz="2400">
                  <a:latin typeface="Tahoma" pitchFamily="34" charset="0"/>
                </a:rPr>
                <a:t> </a:t>
              </a:r>
              <a:r>
                <a:rPr lang="es-MX" sz="1600">
                  <a:latin typeface="Tahoma" pitchFamily="34" charset="0"/>
                </a:rPr>
                <a:t>PROGRAMA 1</a:t>
              </a:r>
              <a:endParaRPr lang="es-ES" sz="2400">
                <a:latin typeface="Tahoma" pitchFamily="34" charset="0"/>
              </a:endParaRPr>
            </a:p>
          </p:txBody>
        </p:sp>
        <p:sp>
          <p:nvSpPr>
            <p:cNvPr id="15377" name="Line 17"/>
            <p:cNvSpPr>
              <a:spLocks noChangeShapeType="1"/>
            </p:cNvSpPr>
            <p:nvPr/>
          </p:nvSpPr>
          <p:spPr bwMode="auto">
            <a:xfrm>
              <a:off x="1934" y="3637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15378" name="Line 18"/>
            <p:cNvSpPr>
              <a:spLocks noChangeShapeType="1"/>
            </p:cNvSpPr>
            <p:nvPr/>
          </p:nvSpPr>
          <p:spPr bwMode="auto">
            <a:xfrm>
              <a:off x="1214" y="3781"/>
              <a:ext cx="14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15379" name="Line 19"/>
            <p:cNvSpPr>
              <a:spLocks noChangeShapeType="1"/>
            </p:cNvSpPr>
            <p:nvPr/>
          </p:nvSpPr>
          <p:spPr bwMode="auto">
            <a:xfrm>
              <a:off x="1214" y="3781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15380" name="Line 20"/>
            <p:cNvSpPr>
              <a:spLocks noChangeShapeType="1"/>
            </p:cNvSpPr>
            <p:nvPr/>
          </p:nvSpPr>
          <p:spPr bwMode="auto">
            <a:xfrm>
              <a:off x="4094" y="2101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15381" name="Line 21"/>
            <p:cNvSpPr>
              <a:spLocks noChangeShapeType="1"/>
            </p:cNvSpPr>
            <p:nvPr/>
          </p:nvSpPr>
          <p:spPr bwMode="auto">
            <a:xfrm>
              <a:off x="2702" y="3781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15382" name="Line 22"/>
            <p:cNvSpPr>
              <a:spLocks noChangeShapeType="1"/>
            </p:cNvSpPr>
            <p:nvPr/>
          </p:nvSpPr>
          <p:spPr bwMode="auto">
            <a:xfrm flipV="1">
              <a:off x="1934" y="3301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15383" name="Line 23"/>
            <p:cNvSpPr>
              <a:spLocks noChangeShapeType="1"/>
            </p:cNvSpPr>
            <p:nvPr/>
          </p:nvSpPr>
          <p:spPr bwMode="auto">
            <a:xfrm flipV="1">
              <a:off x="4286" y="3301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15384" name="Line 24"/>
            <p:cNvSpPr>
              <a:spLocks noChangeShapeType="1"/>
            </p:cNvSpPr>
            <p:nvPr/>
          </p:nvSpPr>
          <p:spPr bwMode="auto">
            <a:xfrm>
              <a:off x="1934" y="3301"/>
              <a:ext cx="23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15385" name="Line 25"/>
            <p:cNvSpPr>
              <a:spLocks noChangeShapeType="1"/>
            </p:cNvSpPr>
            <p:nvPr/>
          </p:nvSpPr>
          <p:spPr bwMode="auto">
            <a:xfrm flipV="1">
              <a:off x="3134" y="3109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15386" name="Line 26"/>
            <p:cNvSpPr>
              <a:spLocks noChangeShapeType="1"/>
            </p:cNvSpPr>
            <p:nvPr/>
          </p:nvSpPr>
          <p:spPr bwMode="auto">
            <a:xfrm>
              <a:off x="1886" y="2533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15387" name="Line 27"/>
            <p:cNvSpPr>
              <a:spLocks noChangeShapeType="1"/>
            </p:cNvSpPr>
            <p:nvPr/>
          </p:nvSpPr>
          <p:spPr bwMode="auto">
            <a:xfrm flipV="1">
              <a:off x="1886" y="2101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15388" name="Line 28"/>
            <p:cNvSpPr>
              <a:spLocks noChangeShapeType="1"/>
            </p:cNvSpPr>
            <p:nvPr/>
          </p:nvSpPr>
          <p:spPr bwMode="auto">
            <a:xfrm>
              <a:off x="1886" y="2101"/>
              <a:ext cx="220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15389" name="Line 29"/>
            <p:cNvSpPr>
              <a:spLocks noChangeShapeType="1"/>
            </p:cNvSpPr>
            <p:nvPr/>
          </p:nvSpPr>
          <p:spPr bwMode="auto">
            <a:xfrm>
              <a:off x="2990" y="1861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15390" name="Line 30"/>
            <p:cNvSpPr>
              <a:spLocks noChangeShapeType="1"/>
            </p:cNvSpPr>
            <p:nvPr/>
          </p:nvSpPr>
          <p:spPr bwMode="auto">
            <a:xfrm>
              <a:off x="3134" y="2725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15391" name="Line 31"/>
            <p:cNvSpPr>
              <a:spLocks noChangeShapeType="1"/>
            </p:cNvSpPr>
            <p:nvPr/>
          </p:nvSpPr>
          <p:spPr bwMode="auto">
            <a:xfrm>
              <a:off x="686" y="2725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15392" name="Line 32"/>
            <p:cNvSpPr>
              <a:spLocks noChangeShapeType="1"/>
            </p:cNvSpPr>
            <p:nvPr/>
          </p:nvSpPr>
          <p:spPr bwMode="auto">
            <a:xfrm flipH="1">
              <a:off x="686" y="2725"/>
              <a:ext cx="24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s-EC"/>
            </a:p>
          </p:txBody>
        </p:sp>
      </p:grpSp>
      <p:sp>
        <p:nvSpPr>
          <p:cNvPr id="15393" name="Oval 33"/>
          <p:cNvSpPr>
            <a:spLocks noChangeArrowheads="1"/>
          </p:cNvSpPr>
          <p:nvPr/>
        </p:nvSpPr>
        <p:spPr bwMode="auto">
          <a:xfrm>
            <a:off x="0" y="4292600"/>
            <a:ext cx="5940425" cy="8255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C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794" name="Group 2"/>
          <p:cNvGraphicFramePr>
            <a:graphicFrameLocks noGrp="1"/>
          </p:cNvGraphicFramePr>
          <p:nvPr>
            <p:ph idx="1"/>
          </p:nvPr>
        </p:nvGraphicFramePr>
        <p:xfrm>
          <a:off x="685800" y="2276475"/>
          <a:ext cx="7772400" cy="4070985"/>
        </p:xfrm>
        <a:graphic>
          <a:graphicData uri="http://schemas.openxmlformats.org/drawingml/2006/table">
            <a:tbl>
              <a:tblPr/>
              <a:tblGrid>
                <a:gridCol w="3886200"/>
                <a:gridCol w="3886200"/>
              </a:tblGrid>
              <a:tr h="504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Perfil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Factibilidad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863600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¿Qué recursos utilizar para el servicio?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¿Cuánto y cuándo conviene utilizar esos recursos?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Estudios de mercadeo y localización de recursos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Estudio de localización del proyecto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862013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¿Dónde producir o prestar el servicio?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¿Cómo se ejecutará y operará el proyecto?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Estudios de organización, institucional y legales del proyecto.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E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857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¿Como se puede financiar el proyecto?</a:t>
                      </a:r>
                      <a:r>
                        <a:rPr kumimoji="0" lang="es-E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endParaRPr kumimoji="0" lang="es-E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Estudio de financiación del proyecto.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3811" name="Rectangle 19"/>
          <p:cNvSpPr>
            <a:spLocks noGrp="1" noChangeArrowheads="1"/>
          </p:cNvSpPr>
          <p:nvPr>
            <p:ph type="title"/>
          </p:nvPr>
        </p:nvSpPr>
        <p:spPr>
          <a:xfrm>
            <a:off x="685800" y="981075"/>
            <a:ext cx="7772400" cy="792163"/>
          </a:xfrm>
          <a:noFill/>
          <a:ln/>
        </p:spPr>
        <p:txBody>
          <a:bodyPr/>
          <a:lstStyle/>
          <a:p>
            <a:r>
              <a:rPr lang="es-ES" sz="3200">
                <a:solidFill>
                  <a:srgbClr val="CC3300"/>
                </a:solidFill>
                <a:latin typeface="Tahoma" pitchFamily="34" charset="0"/>
              </a:rPr>
              <a:t>Cuadro comparativo entre las fases extremas de la etapa de preinversión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>
                <a:solidFill>
                  <a:srgbClr val="CC3300"/>
                </a:solidFill>
                <a:latin typeface="Tahoma" pitchFamily="34" charset="0"/>
              </a:rPr>
              <a:t>La etapa de Preinversión desde otro ángulo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2205038"/>
            <a:ext cx="7942263" cy="3816350"/>
          </a:xfrm>
        </p:spPr>
        <p:txBody>
          <a:bodyPr/>
          <a:lstStyle/>
          <a:p>
            <a:pPr>
              <a:buFontTx/>
              <a:buNone/>
            </a:pPr>
            <a:r>
              <a:rPr lang="es-ES">
                <a:latin typeface="Tahoma" pitchFamily="34" charset="0"/>
              </a:rPr>
              <a:t>Fases o componentes:</a:t>
            </a:r>
          </a:p>
          <a:p>
            <a:pPr lvl="1">
              <a:buFont typeface="Wingdings" pitchFamily="2" charset="2"/>
              <a:buChar char="§"/>
            </a:pPr>
            <a:r>
              <a:rPr lang="es-ES">
                <a:latin typeface="Tahoma" pitchFamily="34" charset="0"/>
              </a:rPr>
              <a:t>Identificación </a:t>
            </a:r>
          </a:p>
          <a:p>
            <a:pPr lvl="1">
              <a:buFont typeface="Wingdings" pitchFamily="2" charset="2"/>
              <a:buChar char="§"/>
            </a:pPr>
            <a:r>
              <a:rPr lang="es-ES">
                <a:latin typeface="Tahoma" pitchFamily="34" charset="0"/>
              </a:rPr>
              <a:t>Formulación</a:t>
            </a:r>
          </a:p>
          <a:p>
            <a:pPr lvl="1">
              <a:buFont typeface="Wingdings" pitchFamily="2" charset="2"/>
              <a:buChar char="§"/>
            </a:pPr>
            <a:r>
              <a:rPr lang="es-ES">
                <a:latin typeface="Tahoma" pitchFamily="34" charset="0"/>
              </a:rPr>
              <a:t>Evaluación </a:t>
            </a:r>
          </a:p>
          <a:p>
            <a:pPr lvl="1">
              <a:buFont typeface="Wingdings" pitchFamily="2" charset="2"/>
              <a:buChar char="§"/>
            </a:pPr>
            <a:r>
              <a:rPr lang="es-ES">
                <a:latin typeface="Tahoma" pitchFamily="34" charset="0"/>
              </a:rPr>
              <a:t>Financiamiento</a:t>
            </a:r>
          </a:p>
          <a:p>
            <a:pPr lvl="1">
              <a:buFont typeface="Wingdings" pitchFamily="2" charset="2"/>
              <a:buChar char="§"/>
            </a:pPr>
            <a:r>
              <a:rPr lang="es-ES">
                <a:latin typeface="Tahoma" pitchFamily="34" charset="0"/>
              </a:rPr>
              <a:t>Sostenibilidad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 descr="Fase de identificacio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2263" y="2781300"/>
            <a:ext cx="8497887" cy="2728913"/>
          </a:xfrm>
          <a:prstGeom prst="rect">
            <a:avLst/>
          </a:prstGeom>
          <a:noFill/>
        </p:spPr>
      </p:pic>
      <p:sp>
        <p:nvSpPr>
          <p:cNvPr id="35843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908050"/>
            <a:ext cx="7772400" cy="1143000"/>
          </a:xfrm>
          <a:noFill/>
          <a:ln/>
        </p:spPr>
        <p:txBody>
          <a:bodyPr/>
          <a:lstStyle/>
          <a:p>
            <a:r>
              <a:rPr lang="es-MX" sz="3200">
                <a:solidFill>
                  <a:srgbClr val="CC3300"/>
                </a:solidFill>
                <a:latin typeface="Tahoma" pitchFamily="34" charset="0"/>
              </a:rPr>
              <a:t>Fase de Identificación de los proyectos de inversión</a:t>
            </a:r>
            <a:endParaRPr lang="en-US" sz="3200">
              <a:solidFill>
                <a:srgbClr val="CC3300"/>
              </a:solidFill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>
                <a:solidFill>
                  <a:srgbClr val="CC3300"/>
                </a:solidFill>
                <a:latin typeface="Tahoma" pitchFamily="34" charset="0"/>
              </a:rPr>
              <a:t>Fase de Formulación del Proyecto. Pretende responder: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76475"/>
            <a:ext cx="7772400" cy="38163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s-ES" sz="2000">
                <a:latin typeface="Tahoma" pitchFamily="34" charset="0"/>
              </a:rPr>
              <a:t>¿Qué hacer?                                 Alternativas planteadas</a:t>
            </a:r>
          </a:p>
          <a:p>
            <a:pPr>
              <a:lnSpc>
                <a:spcPct val="80000"/>
              </a:lnSpc>
              <a:buFontTx/>
              <a:buNone/>
            </a:pPr>
            <a:endParaRPr lang="es-ES" sz="2000">
              <a:latin typeface="Tahoma" pitchFamily="34" charset="0"/>
            </a:endParaRPr>
          </a:p>
          <a:p>
            <a:pPr>
              <a:lnSpc>
                <a:spcPct val="80000"/>
              </a:lnSpc>
            </a:pPr>
            <a:r>
              <a:rPr lang="es-ES" sz="2000">
                <a:latin typeface="Tahoma" pitchFamily="34" charset="0"/>
              </a:rPr>
              <a:t>¿Para quién?                                Población objetivo</a:t>
            </a:r>
          </a:p>
          <a:p>
            <a:pPr>
              <a:lnSpc>
                <a:spcPct val="80000"/>
              </a:lnSpc>
              <a:buFontTx/>
              <a:buNone/>
            </a:pPr>
            <a:endParaRPr lang="es-ES" sz="2000">
              <a:latin typeface="Tahoma" pitchFamily="34" charset="0"/>
            </a:endParaRPr>
          </a:p>
          <a:p>
            <a:pPr>
              <a:lnSpc>
                <a:spcPct val="80000"/>
              </a:lnSpc>
            </a:pPr>
            <a:r>
              <a:rPr lang="es-ES" sz="2000">
                <a:latin typeface="Tahoma" pitchFamily="34" charset="0"/>
              </a:rPr>
              <a:t>¿Cuánto?                                     Tamaño</a:t>
            </a:r>
          </a:p>
          <a:p>
            <a:pPr>
              <a:lnSpc>
                <a:spcPct val="80000"/>
              </a:lnSpc>
            </a:pPr>
            <a:endParaRPr lang="es-ES" sz="2000">
              <a:latin typeface="Tahoma" pitchFamily="34" charset="0"/>
            </a:endParaRPr>
          </a:p>
          <a:p>
            <a:pPr>
              <a:lnSpc>
                <a:spcPct val="80000"/>
              </a:lnSpc>
            </a:pPr>
            <a:r>
              <a:rPr lang="es-ES" sz="2000">
                <a:latin typeface="Tahoma" pitchFamily="34" charset="0"/>
              </a:rPr>
              <a:t>¿Dónde?                                      Localización</a:t>
            </a:r>
          </a:p>
          <a:p>
            <a:pPr>
              <a:lnSpc>
                <a:spcPct val="80000"/>
              </a:lnSpc>
            </a:pPr>
            <a:endParaRPr lang="es-ES" sz="2000">
              <a:latin typeface="Tahoma" pitchFamily="34" charset="0"/>
            </a:endParaRPr>
          </a:p>
          <a:p>
            <a:pPr>
              <a:lnSpc>
                <a:spcPct val="80000"/>
              </a:lnSpc>
            </a:pPr>
            <a:r>
              <a:rPr lang="es-ES" sz="2000">
                <a:latin typeface="Tahoma" pitchFamily="34" charset="0"/>
              </a:rPr>
              <a:t>¿Cómo?                                       Estudios de Ingeniería</a:t>
            </a:r>
          </a:p>
          <a:p>
            <a:pPr>
              <a:lnSpc>
                <a:spcPct val="80000"/>
              </a:lnSpc>
            </a:pPr>
            <a:endParaRPr lang="es-ES" sz="2000">
              <a:latin typeface="Tahoma" pitchFamily="34" charset="0"/>
            </a:endParaRPr>
          </a:p>
          <a:p>
            <a:pPr>
              <a:lnSpc>
                <a:spcPct val="80000"/>
              </a:lnSpc>
            </a:pPr>
            <a:r>
              <a:rPr lang="es-ES" sz="2000">
                <a:latin typeface="Tahoma" pitchFamily="34" charset="0"/>
              </a:rPr>
              <a:t>¿Cuánto Cuesta?                          Presupuesto</a:t>
            </a:r>
          </a:p>
        </p:txBody>
      </p:sp>
      <p:sp>
        <p:nvSpPr>
          <p:cNvPr id="36868" name="Line 4"/>
          <p:cNvSpPr>
            <a:spLocks noChangeShapeType="1"/>
          </p:cNvSpPr>
          <p:nvPr/>
        </p:nvSpPr>
        <p:spPr bwMode="auto">
          <a:xfrm>
            <a:off x="2987675" y="2420938"/>
            <a:ext cx="1871663" cy="0"/>
          </a:xfrm>
          <a:prstGeom prst="line">
            <a:avLst/>
          </a:prstGeom>
          <a:noFill/>
          <a:ln w="76200">
            <a:solidFill>
              <a:srgbClr val="CC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C"/>
          </a:p>
        </p:txBody>
      </p:sp>
      <p:sp>
        <p:nvSpPr>
          <p:cNvPr id="36869" name="Line 5"/>
          <p:cNvSpPr>
            <a:spLocks noChangeShapeType="1"/>
          </p:cNvSpPr>
          <p:nvPr/>
        </p:nvSpPr>
        <p:spPr bwMode="auto">
          <a:xfrm>
            <a:off x="2987675" y="3032125"/>
            <a:ext cx="1871663" cy="0"/>
          </a:xfrm>
          <a:prstGeom prst="line">
            <a:avLst/>
          </a:prstGeom>
          <a:noFill/>
          <a:ln w="76200">
            <a:solidFill>
              <a:srgbClr val="CC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C"/>
          </a:p>
        </p:txBody>
      </p:sp>
      <p:sp>
        <p:nvSpPr>
          <p:cNvPr id="36870" name="Line 6"/>
          <p:cNvSpPr>
            <a:spLocks noChangeShapeType="1"/>
          </p:cNvSpPr>
          <p:nvPr/>
        </p:nvSpPr>
        <p:spPr bwMode="auto">
          <a:xfrm>
            <a:off x="2987675" y="3644900"/>
            <a:ext cx="1871663" cy="0"/>
          </a:xfrm>
          <a:prstGeom prst="line">
            <a:avLst/>
          </a:prstGeom>
          <a:noFill/>
          <a:ln w="76200">
            <a:solidFill>
              <a:srgbClr val="CC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C"/>
          </a:p>
        </p:txBody>
      </p:sp>
      <p:sp>
        <p:nvSpPr>
          <p:cNvPr id="36871" name="Line 7"/>
          <p:cNvSpPr>
            <a:spLocks noChangeShapeType="1"/>
          </p:cNvSpPr>
          <p:nvPr/>
        </p:nvSpPr>
        <p:spPr bwMode="auto">
          <a:xfrm>
            <a:off x="2987675" y="4292600"/>
            <a:ext cx="1871663" cy="0"/>
          </a:xfrm>
          <a:prstGeom prst="line">
            <a:avLst/>
          </a:prstGeom>
          <a:noFill/>
          <a:ln w="76200">
            <a:solidFill>
              <a:srgbClr val="CC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C"/>
          </a:p>
        </p:txBody>
      </p:sp>
      <p:sp>
        <p:nvSpPr>
          <p:cNvPr id="36872" name="Line 8"/>
          <p:cNvSpPr>
            <a:spLocks noChangeShapeType="1"/>
          </p:cNvSpPr>
          <p:nvPr/>
        </p:nvSpPr>
        <p:spPr bwMode="auto">
          <a:xfrm>
            <a:off x="2987675" y="4868863"/>
            <a:ext cx="1871663" cy="0"/>
          </a:xfrm>
          <a:prstGeom prst="line">
            <a:avLst/>
          </a:prstGeom>
          <a:noFill/>
          <a:ln w="76200">
            <a:solidFill>
              <a:srgbClr val="CC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C"/>
          </a:p>
        </p:txBody>
      </p:sp>
      <p:sp>
        <p:nvSpPr>
          <p:cNvPr id="36873" name="Line 9"/>
          <p:cNvSpPr>
            <a:spLocks noChangeShapeType="1"/>
          </p:cNvSpPr>
          <p:nvPr/>
        </p:nvSpPr>
        <p:spPr bwMode="auto">
          <a:xfrm>
            <a:off x="3059113" y="5518150"/>
            <a:ext cx="1871662" cy="0"/>
          </a:xfrm>
          <a:prstGeom prst="line">
            <a:avLst/>
          </a:prstGeom>
          <a:noFill/>
          <a:ln w="76200">
            <a:solidFill>
              <a:srgbClr val="CC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C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08050"/>
            <a:ext cx="7772400" cy="863600"/>
          </a:xfrm>
          <a:noFill/>
          <a:ln/>
        </p:spPr>
        <p:txBody>
          <a:bodyPr/>
          <a:lstStyle/>
          <a:p>
            <a:r>
              <a:rPr lang="es-MX" sz="3200">
                <a:solidFill>
                  <a:srgbClr val="CC3300"/>
                </a:solidFill>
                <a:latin typeface="Tahoma" pitchFamily="34" charset="0"/>
              </a:rPr>
              <a:t>Fase de Formulación del Proyecto</a:t>
            </a:r>
            <a:r>
              <a:rPr lang="es-MX">
                <a:solidFill>
                  <a:srgbClr val="CC3300"/>
                </a:solidFill>
                <a:latin typeface="Tahoma" pitchFamily="34" charset="0"/>
              </a:rPr>
              <a:t> </a:t>
            </a:r>
            <a:endParaRPr lang="en-US">
              <a:solidFill>
                <a:srgbClr val="CC3300"/>
              </a:solidFill>
              <a:latin typeface="Tahoma" pitchFamily="34" charset="0"/>
            </a:endParaRPr>
          </a:p>
        </p:txBody>
      </p:sp>
      <p:pic>
        <p:nvPicPr>
          <p:cNvPr id="37891" name="Picture 3" descr="Fase de formulacio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51050" y="2132013"/>
            <a:ext cx="4751388" cy="2946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92150"/>
            <a:ext cx="7772400" cy="863600"/>
          </a:xfrm>
          <a:noFill/>
          <a:ln/>
        </p:spPr>
        <p:txBody>
          <a:bodyPr/>
          <a:lstStyle/>
          <a:p>
            <a:r>
              <a:rPr lang="es-MX" sz="3200">
                <a:solidFill>
                  <a:srgbClr val="CC3300"/>
                </a:solidFill>
                <a:latin typeface="Tahoma" pitchFamily="34" charset="0"/>
              </a:rPr>
              <a:t>Fase de Evaluación del Proyecto</a:t>
            </a:r>
            <a:r>
              <a:rPr lang="es-MX">
                <a:solidFill>
                  <a:srgbClr val="CC3300"/>
                </a:solidFill>
                <a:latin typeface="Tahoma" pitchFamily="34" charset="0"/>
              </a:rPr>
              <a:t> </a:t>
            </a:r>
            <a:endParaRPr lang="en-US">
              <a:solidFill>
                <a:srgbClr val="CC3300"/>
              </a:solidFill>
              <a:latin typeface="Tahoma" pitchFamily="34" charset="0"/>
            </a:endParaRPr>
          </a:p>
        </p:txBody>
      </p:sp>
      <p:pic>
        <p:nvPicPr>
          <p:cNvPr id="38915" name="Picture 3" descr="fase de evaluacio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1188" y="1844675"/>
            <a:ext cx="8137525" cy="4756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20713"/>
            <a:ext cx="7772400" cy="1143000"/>
          </a:xfrm>
        </p:spPr>
        <p:txBody>
          <a:bodyPr/>
          <a:lstStyle/>
          <a:p>
            <a:r>
              <a:rPr lang="en-US" sz="3200">
                <a:solidFill>
                  <a:srgbClr val="CC3300"/>
                </a:solidFill>
                <a:latin typeface="Tahoma" pitchFamily="34" charset="0"/>
              </a:rPr>
              <a:t>Fase de Financiamiento para el proyecto</a:t>
            </a:r>
          </a:p>
        </p:txBody>
      </p:sp>
      <p:pic>
        <p:nvPicPr>
          <p:cNvPr id="39939" name="Picture 3" descr="Fase de financiamient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00113" y="1916113"/>
            <a:ext cx="7272337" cy="43068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2565400"/>
            <a:ext cx="8229600" cy="3211513"/>
          </a:xfrm>
        </p:spPr>
        <p:txBody>
          <a:bodyPr/>
          <a:lstStyle/>
          <a:p>
            <a:pPr algn="just">
              <a:buFontTx/>
              <a:buNone/>
            </a:pPr>
            <a:r>
              <a:rPr lang="es-ES" sz="2800">
                <a:latin typeface="Tahoma" pitchFamily="34" charset="0"/>
              </a:rPr>
              <a:t>    Se debe prever cuales son las dificultades o limitaciones que se pueden presentar para el normal desarrollo del proyecto: Tanto para el período de inversión como para el de operación del proyecto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title"/>
          </p:nvPr>
        </p:nvSpPr>
        <p:spPr>
          <a:xfrm>
            <a:off x="395288" y="1196975"/>
            <a:ext cx="8229600" cy="1143000"/>
          </a:xfrm>
          <a:noFill/>
          <a:ln/>
        </p:spPr>
        <p:txBody>
          <a:bodyPr/>
          <a:lstStyle/>
          <a:p>
            <a:r>
              <a:rPr lang="es-ES" sz="3200">
                <a:solidFill>
                  <a:srgbClr val="CC3300"/>
                </a:solidFill>
                <a:latin typeface="Tahoma" pitchFamily="34" charset="0"/>
              </a:rPr>
              <a:t>Fase de Verificación de la Sostenibilidad del proyecto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>
                <a:solidFill>
                  <a:srgbClr val="CC3300"/>
                </a:solidFill>
                <a:latin typeface="Tahoma" pitchFamily="34" charset="0"/>
              </a:rPr>
              <a:t>Fase de Verificación de la Sostenibilidad del proyecto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algn="just">
              <a:buFontTx/>
              <a:buNone/>
            </a:pPr>
            <a:r>
              <a:rPr lang="es-ES" sz="2800">
                <a:latin typeface="Tahoma" pitchFamily="34" charset="0"/>
              </a:rPr>
              <a:t>Se deben contemplar aspectos tales como:</a:t>
            </a:r>
          </a:p>
          <a:p>
            <a:pPr marL="990600" lvl="1" indent="-533400" algn="just">
              <a:buFont typeface="Wingdings" pitchFamily="2" charset="2"/>
              <a:buAutoNum type="arabicPeriod"/>
            </a:pPr>
            <a:r>
              <a:rPr lang="es-ES">
                <a:latin typeface="Tahoma" pitchFamily="34" charset="0"/>
              </a:rPr>
              <a:t>Factores externos que retrasan la inversión.</a:t>
            </a:r>
          </a:p>
          <a:p>
            <a:pPr marL="990600" lvl="1" indent="-533400" algn="just">
              <a:buFont typeface="Wingdings" pitchFamily="2" charset="2"/>
              <a:buAutoNum type="arabicPeriod"/>
            </a:pPr>
            <a:r>
              <a:rPr lang="es-ES">
                <a:latin typeface="Tahoma" pitchFamily="34" charset="0"/>
              </a:rPr>
              <a:t>Disponibilidad de recursos para la inversión y operación del Proyecto.</a:t>
            </a:r>
          </a:p>
          <a:p>
            <a:pPr marL="990600" lvl="1" indent="-533400" algn="just">
              <a:buFont typeface="Wingdings" pitchFamily="2" charset="2"/>
              <a:buAutoNum type="arabicPeriod"/>
            </a:pPr>
            <a:r>
              <a:rPr lang="es-ES">
                <a:latin typeface="Tahoma" pitchFamily="34" charset="0"/>
              </a:rPr>
              <a:t>Fuentes de financiación.</a:t>
            </a:r>
          </a:p>
          <a:p>
            <a:pPr marL="990600" lvl="1" indent="-533400" algn="just">
              <a:buFont typeface="Wingdings" pitchFamily="2" charset="2"/>
              <a:buAutoNum type="arabicPeriod"/>
            </a:pPr>
            <a:r>
              <a:rPr lang="es-ES">
                <a:latin typeface="Tahoma" pitchFamily="34" charset="0"/>
              </a:rPr>
              <a:t>Capacidad Institucional.</a:t>
            </a:r>
          </a:p>
          <a:p>
            <a:pPr marL="609600" indent="-609600"/>
            <a:endParaRPr lang="es-ES" sz="280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010" name="Group 2"/>
          <p:cNvGrpSpPr>
            <a:grpSpLocks/>
          </p:cNvGrpSpPr>
          <p:nvPr/>
        </p:nvGrpSpPr>
        <p:grpSpPr bwMode="auto">
          <a:xfrm>
            <a:off x="1905000" y="1828800"/>
            <a:ext cx="5715000" cy="1905000"/>
            <a:chOff x="1200" y="883"/>
            <a:chExt cx="3600" cy="1200"/>
          </a:xfrm>
        </p:grpSpPr>
        <p:sp>
          <p:nvSpPr>
            <p:cNvPr id="43011" name="Line 3"/>
            <p:cNvSpPr>
              <a:spLocks noChangeShapeType="1"/>
            </p:cNvSpPr>
            <p:nvPr/>
          </p:nvSpPr>
          <p:spPr bwMode="auto">
            <a:xfrm flipV="1">
              <a:off x="1200" y="979"/>
              <a:ext cx="0" cy="110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 type="stealth" w="lg" len="lg"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43012" name="Line 4"/>
            <p:cNvSpPr>
              <a:spLocks noChangeShapeType="1"/>
            </p:cNvSpPr>
            <p:nvPr/>
          </p:nvSpPr>
          <p:spPr bwMode="auto">
            <a:xfrm>
              <a:off x="1200" y="2083"/>
              <a:ext cx="3600" cy="0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miter lim="800000"/>
              <a:headEnd/>
              <a:tailEnd type="stealth" w="lg" len="lg"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43013" name="Freeform 5"/>
            <p:cNvSpPr>
              <a:spLocks/>
            </p:cNvSpPr>
            <p:nvPr/>
          </p:nvSpPr>
          <p:spPr bwMode="auto">
            <a:xfrm>
              <a:off x="1200" y="1699"/>
              <a:ext cx="543" cy="384"/>
            </a:xfrm>
            <a:custGeom>
              <a:avLst/>
              <a:gdLst/>
              <a:ahLst/>
              <a:cxnLst>
                <a:cxn ang="0">
                  <a:pos x="0" y="336"/>
                </a:cxn>
                <a:cxn ang="0">
                  <a:pos x="105" y="184"/>
                </a:cxn>
                <a:cxn ang="0">
                  <a:pos x="223" y="101"/>
                </a:cxn>
                <a:cxn ang="0">
                  <a:pos x="458" y="54"/>
                </a:cxn>
                <a:cxn ang="0">
                  <a:pos x="482" y="89"/>
                </a:cxn>
              </a:cxnLst>
              <a:rect l="0" t="0" r="r" b="b"/>
              <a:pathLst>
                <a:path w="495" h="336">
                  <a:moveTo>
                    <a:pt x="0" y="336"/>
                  </a:moveTo>
                  <a:cubicBezTo>
                    <a:pt x="18" y="260"/>
                    <a:pt x="46" y="243"/>
                    <a:pt x="105" y="184"/>
                  </a:cubicBezTo>
                  <a:cubicBezTo>
                    <a:pt x="150" y="139"/>
                    <a:pt x="164" y="116"/>
                    <a:pt x="223" y="101"/>
                  </a:cubicBezTo>
                  <a:cubicBezTo>
                    <a:pt x="303" y="48"/>
                    <a:pt x="344" y="62"/>
                    <a:pt x="458" y="54"/>
                  </a:cubicBezTo>
                  <a:cubicBezTo>
                    <a:pt x="495" y="0"/>
                    <a:pt x="482" y="5"/>
                    <a:pt x="482" y="89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43014" name="Line 6"/>
            <p:cNvSpPr>
              <a:spLocks noChangeShapeType="1"/>
            </p:cNvSpPr>
            <p:nvPr/>
          </p:nvSpPr>
          <p:spPr bwMode="auto">
            <a:xfrm flipV="1">
              <a:off x="1344" y="1891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43015" name="Line 7"/>
            <p:cNvSpPr>
              <a:spLocks noChangeShapeType="1"/>
            </p:cNvSpPr>
            <p:nvPr/>
          </p:nvSpPr>
          <p:spPr bwMode="auto">
            <a:xfrm flipV="1">
              <a:off x="1440" y="1795"/>
              <a:ext cx="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43016" name="Line 8"/>
            <p:cNvSpPr>
              <a:spLocks noChangeShapeType="1"/>
            </p:cNvSpPr>
            <p:nvPr/>
          </p:nvSpPr>
          <p:spPr bwMode="auto">
            <a:xfrm flipV="1">
              <a:off x="1536" y="1747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43017" name="Line 9"/>
            <p:cNvSpPr>
              <a:spLocks noChangeShapeType="1"/>
            </p:cNvSpPr>
            <p:nvPr/>
          </p:nvSpPr>
          <p:spPr bwMode="auto">
            <a:xfrm flipV="1">
              <a:off x="1632" y="1747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43018" name="Line 10"/>
            <p:cNvSpPr>
              <a:spLocks noChangeShapeType="1"/>
            </p:cNvSpPr>
            <p:nvPr/>
          </p:nvSpPr>
          <p:spPr bwMode="auto">
            <a:xfrm flipV="1">
              <a:off x="1728" y="1651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43019" name="Line 11"/>
            <p:cNvSpPr>
              <a:spLocks noChangeShapeType="1"/>
            </p:cNvSpPr>
            <p:nvPr/>
          </p:nvSpPr>
          <p:spPr bwMode="auto">
            <a:xfrm flipV="1">
              <a:off x="1920" y="1555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43020" name="Line 12"/>
            <p:cNvSpPr>
              <a:spLocks noChangeShapeType="1"/>
            </p:cNvSpPr>
            <p:nvPr/>
          </p:nvSpPr>
          <p:spPr bwMode="auto">
            <a:xfrm flipV="1">
              <a:off x="2016" y="1555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43021" name="Line 13"/>
            <p:cNvSpPr>
              <a:spLocks noChangeShapeType="1"/>
            </p:cNvSpPr>
            <p:nvPr/>
          </p:nvSpPr>
          <p:spPr bwMode="auto">
            <a:xfrm>
              <a:off x="2112" y="1651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43022" name="Line 14"/>
            <p:cNvSpPr>
              <a:spLocks noChangeShapeType="1"/>
            </p:cNvSpPr>
            <p:nvPr/>
          </p:nvSpPr>
          <p:spPr bwMode="auto">
            <a:xfrm>
              <a:off x="2208" y="1747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43023" name="Line 15"/>
            <p:cNvSpPr>
              <a:spLocks noChangeShapeType="1"/>
            </p:cNvSpPr>
            <p:nvPr/>
          </p:nvSpPr>
          <p:spPr bwMode="auto">
            <a:xfrm flipV="1">
              <a:off x="2304" y="1555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43024" name="Line 16"/>
            <p:cNvSpPr>
              <a:spLocks noChangeShapeType="1"/>
            </p:cNvSpPr>
            <p:nvPr/>
          </p:nvSpPr>
          <p:spPr bwMode="auto">
            <a:xfrm flipV="1">
              <a:off x="1824" y="1603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43025" name="Line 17"/>
            <p:cNvSpPr>
              <a:spLocks noChangeShapeType="1"/>
            </p:cNvSpPr>
            <p:nvPr/>
          </p:nvSpPr>
          <p:spPr bwMode="auto">
            <a:xfrm>
              <a:off x="2400" y="1507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43026" name="Line 18"/>
            <p:cNvSpPr>
              <a:spLocks noChangeShapeType="1"/>
            </p:cNvSpPr>
            <p:nvPr/>
          </p:nvSpPr>
          <p:spPr bwMode="auto">
            <a:xfrm>
              <a:off x="2496" y="1363"/>
              <a:ext cx="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43027" name="Line 19"/>
            <p:cNvSpPr>
              <a:spLocks noChangeShapeType="1"/>
            </p:cNvSpPr>
            <p:nvPr/>
          </p:nvSpPr>
          <p:spPr bwMode="auto">
            <a:xfrm>
              <a:off x="2592" y="1363"/>
              <a:ext cx="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43028" name="Line 20"/>
            <p:cNvSpPr>
              <a:spLocks noChangeShapeType="1"/>
            </p:cNvSpPr>
            <p:nvPr/>
          </p:nvSpPr>
          <p:spPr bwMode="auto">
            <a:xfrm>
              <a:off x="2688" y="1363"/>
              <a:ext cx="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43029" name="Line 21"/>
            <p:cNvSpPr>
              <a:spLocks noChangeShapeType="1"/>
            </p:cNvSpPr>
            <p:nvPr/>
          </p:nvSpPr>
          <p:spPr bwMode="auto">
            <a:xfrm>
              <a:off x="2784" y="1411"/>
              <a:ext cx="0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43030" name="Line 22"/>
            <p:cNvSpPr>
              <a:spLocks noChangeShapeType="1"/>
            </p:cNvSpPr>
            <p:nvPr/>
          </p:nvSpPr>
          <p:spPr bwMode="auto">
            <a:xfrm>
              <a:off x="2880" y="1555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43031" name="Line 23"/>
            <p:cNvSpPr>
              <a:spLocks noChangeShapeType="1"/>
            </p:cNvSpPr>
            <p:nvPr/>
          </p:nvSpPr>
          <p:spPr bwMode="auto">
            <a:xfrm>
              <a:off x="2976" y="1603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43032" name="Line 24"/>
            <p:cNvSpPr>
              <a:spLocks noChangeShapeType="1"/>
            </p:cNvSpPr>
            <p:nvPr/>
          </p:nvSpPr>
          <p:spPr bwMode="auto">
            <a:xfrm>
              <a:off x="3072" y="1267"/>
              <a:ext cx="0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43033" name="Line 25"/>
            <p:cNvSpPr>
              <a:spLocks noChangeShapeType="1"/>
            </p:cNvSpPr>
            <p:nvPr/>
          </p:nvSpPr>
          <p:spPr bwMode="auto">
            <a:xfrm>
              <a:off x="3168" y="1171"/>
              <a:ext cx="0" cy="9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43034" name="Line 26"/>
            <p:cNvSpPr>
              <a:spLocks noChangeShapeType="1"/>
            </p:cNvSpPr>
            <p:nvPr/>
          </p:nvSpPr>
          <p:spPr bwMode="auto">
            <a:xfrm flipV="1">
              <a:off x="3264" y="1075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43035" name="Line 27"/>
            <p:cNvSpPr>
              <a:spLocks noChangeShapeType="1"/>
            </p:cNvSpPr>
            <p:nvPr/>
          </p:nvSpPr>
          <p:spPr bwMode="auto">
            <a:xfrm flipV="1">
              <a:off x="3360" y="1075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43036" name="Line 28"/>
            <p:cNvSpPr>
              <a:spLocks noChangeShapeType="1"/>
            </p:cNvSpPr>
            <p:nvPr/>
          </p:nvSpPr>
          <p:spPr bwMode="auto">
            <a:xfrm flipV="1">
              <a:off x="3456" y="1075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43037" name="Line 29"/>
            <p:cNvSpPr>
              <a:spLocks noChangeShapeType="1"/>
            </p:cNvSpPr>
            <p:nvPr/>
          </p:nvSpPr>
          <p:spPr bwMode="auto">
            <a:xfrm flipV="1">
              <a:off x="3552" y="1075"/>
              <a:ext cx="0" cy="10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43038" name="Line 30"/>
            <p:cNvSpPr>
              <a:spLocks noChangeShapeType="1"/>
            </p:cNvSpPr>
            <p:nvPr/>
          </p:nvSpPr>
          <p:spPr bwMode="auto">
            <a:xfrm>
              <a:off x="3648" y="1123"/>
              <a:ext cx="0" cy="9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43039" name="Line 31"/>
            <p:cNvSpPr>
              <a:spLocks noChangeShapeType="1"/>
            </p:cNvSpPr>
            <p:nvPr/>
          </p:nvSpPr>
          <p:spPr bwMode="auto">
            <a:xfrm>
              <a:off x="3744" y="1219"/>
              <a:ext cx="0" cy="8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43040" name="Line 32"/>
            <p:cNvSpPr>
              <a:spLocks noChangeShapeType="1"/>
            </p:cNvSpPr>
            <p:nvPr/>
          </p:nvSpPr>
          <p:spPr bwMode="auto">
            <a:xfrm>
              <a:off x="3840" y="1267"/>
              <a:ext cx="0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43041" name="Freeform 33"/>
            <p:cNvSpPr>
              <a:spLocks/>
            </p:cNvSpPr>
            <p:nvPr/>
          </p:nvSpPr>
          <p:spPr bwMode="auto">
            <a:xfrm>
              <a:off x="1716" y="1567"/>
              <a:ext cx="564" cy="212"/>
            </a:xfrm>
            <a:custGeom>
              <a:avLst/>
              <a:gdLst/>
              <a:ahLst/>
              <a:cxnLst>
                <a:cxn ang="0">
                  <a:pos x="0" y="107"/>
                </a:cxn>
                <a:cxn ang="0">
                  <a:pos x="59" y="95"/>
                </a:cxn>
                <a:cxn ang="0">
                  <a:pos x="118" y="36"/>
                </a:cxn>
                <a:cxn ang="0">
                  <a:pos x="188" y="1"/>
                </a:cxn>
                <a:cxn ang="0">
                  <a:pos x="306" y="12"/>
                </a:cxn>
                <a:cxn ang="0">
                  <a:pos x="447" y="118"/>
                </a:cxn>
                <a:cxn ang="0">
                  <a:pos x="494" y="189"/>
                </a:cxn>
                <a:cxn ang="0">
                  <a:pos x="564" y="212"/>
                </a:cxn>
              </a:cxnLst>
              <a:rect l="0" t="0" r="r" b="b"/>
              <a:pathLst>
                <a:path w="564" h="212">
                  <a:moveTo>
                    <a:pt x="0" y="107"/>
                  </a:moveTo>
                  <a:cubicBezTo>
                    <a:pt x="20" y="103"/>
                    <a:pt x="40" y="102"/>
                    <a:pt x="59" y="95"/>
                  </a:cubicBezTo>
                  <a:cubicBezTo>
                    <a:pt x="107" y="77"/>
                    <a:pt x="85" y="69"/>
                    <a:pt x="118" y="36"/>
                  </a:cubicBezTo>
                  <a:cubicBezTo>
                    <a:pt x="142" y="12"/>
                    <a:pt x="157" y="11"/>
                    <a:pt x="188" y="1"/>
                  </a:cubicBezTo>
                  <a:cubicBezTo>
                    <a:pt x="227" y="5"/>
                    <a:pt x="268" y="0"/>
                    <a:pt x="306" y="12"/>
                  </a:cubicBezTo>
                  <a:cubicBezTo>
                    <a:pt x="330" y="20"/>
                    <a:pt x="423" y="88"/>
                    <a:pt x="447" y="118"/>
                  </a:cubicBezTo>
                  <a:cubicBezTo>
                    <a:pt x="464" y="140"/>
                    <a:pt x="478" y="165"/>
                    <a:pt x="494" y="189"/>
                  </a:cubicBezTo>
                  <a:cubicBezTo>
                    <a:pt x="508" y="209"/>
                    <a:pt x="564" y="212"/>
                    <a:pt x="564" y="212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43042" name="Freeform 34"/>
            <p:cNvSpPr>
              <a:spLocks/>
            </p:cNvSpPr>
            <p:nvPr/>
          </p:nvSpPr>
          <p:spPr bwMode="auto">
            <a:xfrm>
              <a:off x="2304" y="1354"/>
              <a:ext cx="752" cy="308"/>
            </a:xfrm>
            <a:custGeom>
              <a:avLst/>
              <a:gdLst/>
              <a:ahLst/>
              <a:cxnLst>
                <a:cxn ang="0">
                  <a:pos x="0" y="249"/>
                </a:cxn>
                <a:cxn ang="0">
                  <a:pos x="24" y="214"/>
                </a:cxn>
                <a:cxn ang="0">
                  <a:pos x="94" y="143"/>
                </a:cxn>
                <a:cxn ang="0">
                  <a:pos x="212" y="2"/>
                </a:cxn>
                <a:cxn ang="0">
                  <a:pos x="447" y="14"/>
                </a:cxn>
                <a:cxn ang="0">
                  <a:pos x="470" y="49"/>
                </a:cxn>
                <a:cxn ang="0">
                  <a:pos x="541" y="84"/>
                </a:cxn>
                <a:cxn ang="0">
                  <a:pos x="623" y="225"/>
                </a:cxn>
                <a:cxn ang="0">
                  <a:pos x="752" y="308"/>
                </a:cxn>
              </a:cxnLst>
              <a:rect l="0" t="0" r="r" b="b"/>
              <a:pathLst>
                <a:path w="752" h="308">
                  <a:moveTo>
                    <a:pt x="0" y="249"/>
                  </a:moveTo>
                  <a:cubicBezTo>
                    <a:pt x="8" y="237"/>
                    <a:pt x="15" y="225"/>
                    <a:pt x="24" y="214"/>
                  </a:cubicBezTo>
                  <a:cubicBezTo>
                    <a:pt x="46" y="189"/>
                    <a:pt x="94" y="143"/>
                    <a:pt x="94" y="143"/>
                  </a:cubicBezTo>
                  <a:cubicBezTo>
                    <a:pt x="116" y="80"/>
                    <a:pt x="157" y="38"/>
                    <a:pt x="212" y="2"/>
                  </a:cubicBezTo>
                  <a:cubicBezTo>
                    <a:pt x="290" y="6"/>
                    <a:pt x="370" y="0"/>
                    <a:pt x="447" y="14"/>
                  </a:cubicBezTo>
                  <a:cubicBezTo>
                    <a:pt x="461" y="17"/>
                    <a:pt x="460" y="39"/>
                    <a:pt x="470" y="49"/>
                  </a:cubicBezTo>
                  <a:cubicBezTo>
                    <a:pt x="494" y="74"/>
                    <a:pt x="510" y="75"/>
                    <a:pt x="541" y="84"/>
                  </a:cubicBezTo>
                  <a:cubicBezTo>
                    <a:pt x="561" y="150"/>
                    <a:pt x="548" y="201"/>
                    <a:pt x="623" y="225"/>
                  </a:cubicBezTo>
                  <a:cubicBezTo>
                    <a:pt x="650" y="243"/>
                    <a:pt x="728" y="283"/>
                    <a:pt x="752" y="308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43043" name="Freeform 35"/>
            <p:cNvSpPr>
              <a:spLocks/>
            </p:cNvSpPr>
            <p:nvPr/>
          </p:nvSpPr>
          <p:spPr bwMode="auto">
            <a:xfrm>
              <a:off x="3080" y="1064"/>
              <a:ext cx="787" cy="199"/>
            </a:xfrm>
            <a:custGeom>
              <a:avLst/>
              <a:gdLst/>
              <a:ahLst/>
              <a:cxnLst>
                <a:cxn ang="0">
                  <a:pos x="787" y="198"/>
                </a:cxn>
                <a:cxn ang="0">
                  <a:pos x="658" y="163"/>
                </a:cxn>
                <a:cxn ang="0">
                  <a:pos x="599" y="69"/>
                </a:cxn>
                <a:cxn ang="0">
                  <a:pos x="352" y="34"/>
                </a:cxn>
                <a:cxn ang="0">
                  <a:pos x="188" y="22"/>
                </a:cxn>
                <a:cxn ang="0">
                  <a:pos x="141" y="57"/>
                </a:cxn>
                <a:cxn ang="0">
                  <a:pos x="117" y="92"/>
                </a:cxn>
                <a:cxn ang="0">
                  <a:pos x="82" y="116"/>
                </a:cxn>
                <a:cxn ang="0">
                  <a:pos x="0" y="186"/>
                </a:cxn>
              </a:cxnLst>
              <a:rect l="0" t="0" r="r" b="b"/>
              <a:pathLst>
                <a:path w="787" h="199">
                  <a:moveTo>
                    <a:pt x="787" y="198"/>
                  </a:moveTo>
                  <a:cubicBezTo>
                    <a:pt x="752" y="194"/>
                    <a:pt x="687" y="199"/>
                    <a:pt x="658" y="163"/>
                  </a:cubicBezTo>
                  <a:cubicBezTo>
                    <a:pt x="635" y="134"/>
                    <a:pt x="634" y="81"/>
                    <a:pt x="599" y="69"/>
                  </a:cubicBezTo>
                  <a:cubicBezTo>
                    <a:pt x="511" y="39"/>
                    <a:pt x="455" y="41"/>
                    <a:pt x="352" y="34"/>
                  </a:cubicBezTo>
                  <a:cubicBezTo>
                    <a:pt x="252" y="0"/>
                    <a:pt x="306" y="7"/>
                    <a:pt x="188" y="22"/>
                  </a:cubicBezTo>
                  <a:cubicBezTo>
                    <a:pt x="172" y="34"/>
                    <a:pt x="155" y="43"/>
                    <a:pt x="141" y="57"/>
                  </a:cubicBezTo>
                  <a:cubicBezTo>
                    <a:pt x="131" y="67"/>
                    <a:pt x="127" y="82"/>
                    <a:pt x="117" y="92"/>
                  </a:cubicBezTo>
                  <a:cubicBezTo>
                    <a:pt x="107" y="102"/>
                    <a:pt x="93" y="107"/>
                    <a:pt x="82" y="116"/>
                  </a:cubicBezTo>
                  <a:cubicBezTo>
                    <a:pt x="1" y="189"/>
                    <a:pt x="46" y="186"/>
                    <a:pt x="0" y="186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43044" name="Text Box 36"/>
            <p:cNvSpPr txBox="1">
              <a:spLocks noChangeArrowheads="1"/>
            </p:cNvSpPr>
            <p:nvPr/>
          </p:nvSpPr>
          <p:spPr bwMode="auto">
            <a:xfrm>
              <a:off x="1296" y="1603"/>
              <a:ext cx="33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1400">
                  <a:latin typeface="Times New Roman" pitchFamily="18" charset="0"/>
                </a:rPr>
                <a:t>Idea</a:t>
              </a:r>
              <a:endParaRPr lang="es-ES" sz="1400">
                <a:latin typeface="Times New Roman" pitchFamily="18" charset="0"/>
              </a:endParaRPr>
            </a:p>
          </p:txBody>
        </p:sp>
        <p:sp>
          <p:nvSpPr>
            <p:cNvPr id="43045" name="Text Box 37"/>
            <p:cNvSpPr txBox="1">
              <a:spLocks noChangeArrowheads="1"/>
            </p:cNvSpPr>
            <p:nvPr/>
          </p:nvSpPr>
          <p:spPr bwMode="auto">
            <a:xfrm>
              <a:off x="1728" y="1363"/>
              <a:ext cx="384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lg" len="lg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1400">
                  <a:latin typeface="Times New Roman" pitchFamily="18" charset="0"/>
                </a:rPr>
                <a:t>Perfil</a:t>
              </a:r>
              <a:endParaRPr lang="es-ES" sz="1400">
                <a:latin typeface="Times New Roman" pitchFamily="18" charset="0"/>
              </a:endParaRPr>
            </a:p>
          </p:txBody>
        </p:sp>
        <p:sp>
          <p:nvSpPr>
            <p:cNvPr id="43046" name="Text Box 38"/>
            <p:cNvSpPr txBox="1">
              <a:spLocks noChangeArrowheads="1"/>
            </p:cNvSpPr>
            <p:nvPr/>
          </p:nvSpPr>
          <p:spPr bwMode="auto">
            <a:xfrm>
              <a:off x="2160" y="1171"/>
              <a:ext cx="81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lg" len="lg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1400">
                  <a:latin typeface="Times New Roman" pitchFamily="18" charset="0"/>
                </a:rPr>
                <a:t>Prefactibilidad</a:t>
              </a:r>
              <a:endParaRPr lang="es-ES" sz="1400">
                <a:latin typeface="Times New Roman" pitchFamily="18" charset="0"/>
              </a:endParaRPr>
            </a:p>
          </p:txBody>
        </p:sp>
        <p:sp>
          <p:nvSpPr>
            <p:cNvPr id="43047" name="Text Box 39"/>
            <p:cNvSpPr txBox="1">
              <a:spLocks noChangeArrowheads="1"/>
            </p:cNvSpPr>
            <p:nvPr/>
          </p:nvSpPr>
          <p:spPr bwMode="auto">
            <a:xfrm>
              <a:off x="3120" y="883"/>
              <a:ext cx="768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lg" len="lg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1400">
                  <a:latin typeface="Times New Roman" pitchFamily="18" charset="0"/>
                </a:rPr>
                <a:t>Factibilidad</a:t>
              </a:r>
              <a:endParaRPr lang="es-ES" sz="1400">
                <a:latin typeface="Times New Roman" pitchFamily="18" charset="0"/>
              </a:endParaRPr>
            </a:p>
          </p:txBody>
        </p:sp>
      </p:grpSp>
      <p:sp>
        <p:nvSpPr>
          <p:cNvPr id="43048" name="Text Box 40"/>
          <p:cNvSpPr txBox="1">
            <a:spLocks noChangeArrowheads="1"/>
          </p:cNvSpPr>
          <p:nvPr/>
        </p:nvSpPr>
        <p:spPr bwMode="auto">
          <a:xfrm>
            <a:off x="107950" y="1697038"/>
            <a:ext cx="24384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200">
                <a:latin typeface="Times New Roman" pitchFamily="18" charset="0"/>
              </a:rPr>
              <a:t>COSTOS/UNIDAD DE TIEMPO</a:t>
            </a:r>
            <a:endParaRPr lang="es-ES" sz="1200">
              <a:latin typeface="Times New Roman" pitchFamily="18" charset="0"/>
            </a:endParaRPr>
          </a:p>
        </p:txBody>
      </p:sp>
      <p:sp>
        <p:nvSpPr>
          <p:cNvPr id="43049" name="Text Box 41"/>
          <p:cNvSpPr txBox="1">
            <a:spLocks noChangeArrowheads="1"/>
          </p:cNvSpPr>
          <p:nvPr/>
        </p:nvSpPr>
        <p:spPr bwMode="auto">
          <a:xfrm>
            <a:off x="395288" y="4214813"/>
            <a:ext cx="1295400" cy="5175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400">
                <a:latin typeface="Times New Roman" pitchFamily="18" charset="0"/>
              </a:rPr>
              <a:t>Grado de incertidumbre</a:t>
            </a:r>
            <a:endParaRPr lang="es-ES" sz="1400">
              <a:latin typeface="Times New Roman" pitchFamily="18" charset="0"/>
            </a:endParaRPr>
          </a:p>
        </p:txBody>
      </p:sp>
      <p:grpSp>
        <p:nvGrpSpPr>
          <p:cNvPr id="43050" name="Group 42"/>
          <p:cNvGrpSpPr>
            <a:grpSpLocks/>
          </p:cNvGrpSpPr>
          <p:nvPr/>
        </p:nvGrpSpPr>
        <p:grpSpPr bwMode="auto">
          <a:xfrm>
            <a:off x="1219200" y="4005263"/>
            <a:ext cx="6413500" cy="2743200"/>
            <a:chOff x="768" y="2208"/>
            <a:chExt cx="4040" cy="1728"/>
          </a:xfrm>
        </p:grpSpPr>
        <p:sp>
          <p:nvSpPr>
            <p:cNvPr id="43051" name="Line 43"/>
            <p:cNvSpPr>
              <a:spLocks noChangeShapeType="1"/>
            </p:cNvSpPr>
            <p:nvPr/>
          </p:nvSpPr>
          <p:spPr bwMode="auto">
            <a:xfrm flipV="1">
              <a:off x="1208" y="2592"/>
              <a:ext cx="0" cy="110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stealth" w="lg" len="lg"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43052" name="Line 44"/>
            <p:cNvSpPr>
              <a:spLocks noChangeShapeType="1"/>
            </p:cNvSpPr>
            <p:nvPr/>
          </p:nvSpPr>
          <p:spPr bwMode="auto">
            <a:xfrm>
              <a:off x="1208" y="3696"/>
              <a:ext cx="36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stealth" w="lg" len="lg"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43053" name="Line 45"/>
            <p:cNvSpPr>
              <a:spLocks noChangeShapeType="1"/>
            </p:cNvSpPr>
            <p:nvPr/>
          </p:nvSpPr>
          <p:spPr bwMode="auto">
            <a:xfrm flipH="1" flipV="1">
              <a:off x="1728" y="2208"/>
              <a:ext cx="0" cy="14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 type="none" w="lg" len="lg"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43054" name="Line 46"/>
            <p:cNvSpPr>
              <a:spLocks noChangeShapeType="1"/>
            </p:cNvSpPr>
            <p:nvPr/>
          </p:nvSpPr>
          <p:spPr bwMode="auto">
            <a:xfrm flipH="1" flipV="1">
              <a:off x="2330" y="2216"/>
              <a:ext cx="0" cy="14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 type="none" w="lg" len="lg"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43055" name="Line 47"/>
            <p:cNvSpPr>
              <a:spLocks noChangeShapeType="1"/>
            </p:cNvSpPr>
            <p:nvPr/>
          </p:nvSpPr>
          <p:spPr bwMode="auto">
            <a:xfrm flipH="1" flipV="1">
              <a:off x="3102" y="2208"/>
              <a:ext cx="0" cy="14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 type="none" w="lg" len="lg"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43056" name="Line 48"/>
            <p:cNvSpPr>
              <a:spLocks noChangeShapeType="1"/>
            </p:cNvSpPr>
            <p:nvPr/>
          </p:nvSpPr>
          <p:spPr bwMode="auto">
            <a:xfrm>
              <a:off x="1200" y="2784"/>
              <a:ext cx="36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miter lim="800000"/>
              <a:headEnd/>
              <a:tailEnd type="none" w="lg" len="lg"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43057" name="Freeform 49"/>
            <p:cNvSpPr>
              <a:spLocks/>
            </p:cNvSpPr>
            <p:nvPr/>
          </p:nvSpPr>
          <p:spPr bwMode="auto">
            <a:xfrm>
              <a:off x="1231" y="2807"/>
              <a:ext cx="3524" cy="83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2" y="22"/>
                </a:cxn>
                <a:cxn ang="0">
                  <a:pos x="249" y="113"/>
                </a:cxn>
                <a:cxn ang="0">
                  <a:pos x="407" y="237"/>
                </a:cxn>
                <a:cxn ang="0">
                  <a:pos x="474" y="305"/>
                </a:cxn>
                <a:cxn ang="0">
                  <a:pos x="553" y="485"/>
                </a:cxn>
                <a:cxn ang="0">
                  <a:pos x="599" y="519"/>
                </a:cxn>
                <a:cxn ang="0">
                  <a:pos x="825" y="530"/>
                </a:cxn>
                <a:cxn ang="0">
                  <a:pos x="926" y="576"/>
                </a:cxn>
                <a:cxn ang="0">
                  <a:pos x="960" y="609"/>
                </a:cxn>
                <a:cxn ang="0">
                  <a:pos x="994" y="632"/>
                </a:cxn>
                <a:cxn ang="0">
                  <a:pos x="1062" y="655"/>
                </a:cxn>
                <a:cxn ang="0">
                  <a:pos x="1378" y="745"/>
                </a:cxn>
                <a:cxn ang="0">
                  <a:pos x="1751" y="779"/>
                </a:cxn>
                <a:cxn ang="0">
                  <a:pos x="2293" y="835"/>
                </a:cxn>
                <a:cxn ang="0">
                  <a:pos x="2643" y="824"/>
                </a:cxn>
                <a:cxn ang="0">
                  <a:pos x="3264" y="813"/>
                </a:cxn>
                <a:cxn ang="0">
                  <a:pos x="3524" y="768"/>
                </a:cxn>
              </a:cxnLst>
              <a:rect l="0" t="0" r="r" b="b"/>
              <a:pathLst>
                <a:path w="3524" h="835">
                  <a:moveTo>
                    <a:pt x="0" y="0"/>
                  </a:moveTo>
                  <a:cubicBezTo>
                    <a:pt x="6" y="1"/>
                    <a:pt x="91" y="17"/>
                    <a:pt x="102" y="22"/>
                  </a:cubicBezTo>
                  <a:cubicBezTo>
                    <a:pt x="156" y="49"/>
                    <a:pt x="192" y="93"/>
                    <a:pt x="249" y="113"/>
                  </a:cubicBezTo>
                  <a:cubicBezTo>
                    <a:pt x="297" y="161"/>
                    <a:pt x="360" y="189"/>
                    <a:pt x="407" y="237"/>
                  </a:cubicBezTo>
                  <a:cubicBezTo>
                    <a:pt x="429" y="260"/>
                    <a:pt x="474" y="305"/>
                    <a:pt x="474" y="305"/>
                  </a:cubicBezTo>
                  <a:cubicBezTo>
                    <a:pt x="489" y="347"/>
                    <a:pt x="522" y="454"/>
                    <a:pt x="553" y="485"/>
                  </a:cubicBezTo>
                  <a:cubicBezTo>
                    <a:pt x="566" y="498"/>
                    <a:pt x="584" y="508"/>
                    <a:pt x="599" y="519"/>
                  </a:cubicBezTo>
                  <a:cubicBezTo>
                    <a:pt x="676" y="504"/>
                    <a:pt x="750" y="506"/>
                    <a:pt x="825" y="530"/>
                  </a:cubicBezTo>
                  <a:cubicBezTo>
                    <a:pt x="967" y="637"/>
                    <a:pt x="768" y="497"/>
                    <a:pt x="926" y="576"/>
                  </a:cubicBezTo>
                  <a:cubicBezTo>
                    <a:pt x="940" y="583"/>
                    <a:pt x="948" y="599"/>
                    <a:pt x="960" y="609"/>
                  </a:cubicBezTo>
                  <a:cubicBezTo>
                    <a:pt x="971" y="618"/>
                    <a:pt x="982" y="626"/>
                    <a:pt x="994" y="632"/>
                  </a:cubicBezTo>
                  <a:cubicBezTo>
                    <a:pt x="1016" y="642"/>
                    <a:pt x="1062" y="655"/>
                    <a:pt x="1062" y="655"/>
                  </a:cubicBezTo>
                  <a:cubicBezTo>
                    <a:pt x="1151" y="788"/>
                    <a:pt x="1157" y="735"/>
                    <a:pt x="1378" y="745"/>
                  </a:cubicBezTo>
                  <a:cubicBezTo>
                    <a:pt x="1497" y="783"/>
                    <a:pt x="1751" y="779"/>
                    <a:pt x="1751" y="779"/>
                  </a:cubicBezTo>
                  <a:cubicBezTo>
                    <a:pt x="1926" y="822"/>
                    <a:pt x="2114" y="810"/>
                    <a:pt x="2293" y="835"/>
                  </a:cubicBezTo>
                  <a:cubicBezTo>
                    <a:pt x="2446" y="814"/>
                    <a:pt x="2433" y="814"/>
                    <a:pt x="2643" y="824"/>
                  </a:cubicBezTo>
                  <a:cubicBezTo>
                    <a:pt x="2850" y="820"/>
                    <a:pt x="3057" y="820"/>
                    <a:pt x="3264" y="813"/>
                  </a:cubicBezTo>
                  <a:cubicBezTo>
                    <a:pt x="3353" y="810"/>
                    <a:pt x="3435" y="768"/>
                    <a:pt x="3524" y="768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miter lim="800000"/>
              <a:headEnd type="none" w="med" len="med"/>
              <a:tailEnd type="none" w="lg" len="lg"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43058" name="Text Box 50"/>
            <p:cNvSpPr txBox="1">
              <a:spLocks noChangeArrowheads="1"/>
            </p:cNvSpPr>
            <p:nvPr/>
          </p:nvSpPr>
          <p:spPr bwMode="auto">
            <a:xfrm>
              <a:off x="912" y="3552"/>
              <a:ext cx="288" cy="21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lg" len="lg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1600">
                  <a:latin typeface="Times New Roman" pitchFamily="18" charset="0"/>
                </a:rPr>
                <a:t>0%</a:t>
              </a:r>
              <a:endParaRPr lang="es-ES" sz="1600">
                <a:latin typeface="Times New Roman" pitchFamily="18" charset="0"/>
              </a:endParaRPr>
            </a:p>
          </p:txBody>
        </p:sp>
        <p:sp>
          <p:nvSpPr>
            <p:cNvPr id="43059" name="Text Box 51"/>
            <p:cNvSpPr txBox="1">
              <a:spLocks noChangeArrowheads="1"/>
            </p:cNvSpPr>
            <p:nvPr/>
          </p:nvSpPr>
          <p:spPr bwMode="auto">
            <a:xfrm>
              <a:off x="816" y="3120"/>
              <a:ext cx="384" cy="55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lg" len="lg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1600">
                  <a:latin typeface="Times New Roman" pitchFamily="18" charset="0"/>
                </a:rPr>
                <a:t>50%</a:t>
              </a:r>
              <a:endParaRPr lang="es-ES" sz="1600">
                <a:latin typeface="Times New Roman" pitchFamily="18" charset="0"/>
              </a:endParaRPr>
            </a:p>
            <a:p>
              <a:pPr>
                <a:spcBef>
                  <a:spcPct val="50000"/>
                </a:spcBef>
              </a:pPr>
              <a:endParaRPr lang="es-ES" sz="2400">
                <a:latin typeface="Times New Roman" pitchFamily="18" charset="0"/>
              </a:endParaRPr>
            </a:p>
          </p:txBody>
        </p:sp>
        <p:sp>
          <p:nvSpPr>
            <p:cNvPr id="43060" name="Text Box 52"/>
            <p:cNvSpPr txBox="1">
              <a:spLocks noChangeArrowheads="1"/>
            </p:cNvSpPr>
            <p:nvPr/>
          </p:nvSpPr>
          <p:spPr bwMode="auto">
            <a:xfrm>
              <a:off x="768" y="2688"/>
              <a:ext cx="432" cy="21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lg" len="lg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1600">
                  <a:latin typeface="Times New Roman" pitchFamily="18" charset="0"/>
                </a:rPr>
                <a:t>100%</a:t>
              </a:r>
              <a:endParaRPr lang="es-ES" sz="1600">
                <a:latin typeface="Times New Roman" pitchFamily="18" charset="0"/>
              </a:endParaRPr>
            </a:p>
          </p:txBody>
        </p:sp>
        <p:sp>
          <p:nvSpPr>
            <p:cNvPr id="43061" name="Line 53"/>
            <p:cNvSpPr>
              <a:spLocks noChangeShapeType="1"/>
            </p:cNvSpPr>
            <p:nvPr/>
          </p:nvSpPr>
          <p:spPr bwMode="auto">
            <a:xfrm>
              <a:off x="1200" y="3264"/>
              <a:ext cx="1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none" w="lg" len="lg"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43062" name="Text Box 54"/>
            <p:cNvSpPr txBox="1">
              <a:spLocks noChangeArrowheads="1"/>
            </p:cNvSpPr>
            <p:nvPr/>
          </p:nvSpPr>
          <p:spPr bwMode="auto">
            <a:xfrm>
              <a:off x="1200" y="3744"/>
              <a:ext cx="3456" cy="19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lg" len="lg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1400">
                  <a:latin typeface="Times New Roman" pitchFamily="18" charset="0"/>
                </a:rPr>
                <a:t>Idea	Perfil	Prefactibilidad	Factibilidad</a:t>
              </a:r>
              <a:endParaRPr lang="es-ES" sz="1400">
                <a:latin typeface="Times New Roman" pitchFamily="18" charset="0"/>
              </a:endParaRPr>
            </a:p>
          </p:txBody>
        </p:sp>
      </p:grpSp>
      <p:sp>
        <p:nvSpPr>
          <p:cNvPr id="43063" name="Rectangle 55"/>
          <p:cNvSpPr>
            <a:spLocks noGrp="1" noChangeArrowheads="1"/>
          </p:cNvSpPr>
          <p:nvPr>
            <p:ph type="title"/>
          </p:nvPr>
        </p:nvSpPr>
        <p:spPr>
          <a:xfrm>
            <a:off x="1042988" y="884238"/>
            <a:ext cx="7643812" cy="744537"/>
          </a:xfrm>
          <a:noFill/>
          <a:ln/>
        </p:spPr>
        <p:txBody>
          <a:bodyPr/>
          <a:lstStyle/>
          <a:p>
            <a:r>
              <a:rPr lang="es-MX" sz="2800">
                <a:solidFill>
                  <a:srgbClr val="CC3300"/>
                </a:solidFill>
                <a:latin typeface="Tahoma" pitchFamily="34" charset="0"/>
              </a:rPr>
              <a:t>Costos y Grados de Certidumbre en la Formulación del Proyecto</a:t>
            </a:r>
            <a:endParaRPr lang="es-ES" sz="2800">
              <a:solidFill>
                <a:srgbClr val="CC3300"/>
              </a:solidFill>
              <a:latin typeface="Tahoma" pitchFamily="34" charset="0"/>
            </a:endParaRPr>
          </a:p>
        </p:txBody>
      </p:sp>
      <p:sp>
        <p:nvSpPr>
          <p:cNvPr id="43064" name="Text Box 56"/>
          <p:cNvSpPr txBox="1">
            <a:spLocks noChangeArrowheads="1"/>
          </p:cNvSpPr>
          <p:nvPr/>
        </p:nvSpPr>
        <p:spPr bwMode="auto">
          <a:xfrm>
            <a:off x="7010400" y="3730625"/>
            <a:ext cx="914400" cy="274638"/>
          </a:xfrm>
          <a:prstGeom prst="rect">
            <a:avLst/>
          </a:prstGeom>
          <a:noFill/>
          <a:ln w="19050">
            <a:noFill/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200">
                <a:latin typeface="Times New Roman" pitchFamily="18" charset="0"/>
              </a:rPr>
              <a:t>TIEMPO</a:t>
            </a:r>
            <a:endParaRPr lang="es-ES" sz="1200">
              <a:latin typeface="Times New Roman" pitchFamily="18" charset="0"/>
            </a:endParaRPr>
          </a:p>
        </p:txBody>
      </p:sp>
      <p:sp>
        <p:nvSpPr>
          <p:cNvPr id="43065" name="Text Box 57"/>
          <p:cNvSpPr txBox="1">
            <a:spLocks noChangeArrowheads="1"/>
          </p:cNvSpPr>
          <p:nvPr/>
        </p:nvSpPr>
        <p:spPr bwMode="auto">
          <a:xfrm>
            <a:off x="6934200" y="5453063"/>
            <a:ext cx="1958975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400">
                <a:latin typeface="Times New Roman" pitchFamily="18" charset="0"/>
              </a:rPr>
              <a:t>Umbral de lo previsible</a:t>
            </a:r>
            <a:endParaRPr lang="es-ES" sz="1400">
              <a:latin typeface="Times New Roman" pitchFamily="18" charset="0"/>
            </a:endParaRPr>
          </a:p>
        </p:txBody>
      </p:sp>
      <p:sp>
        <p:nvSpPr>
          <p:cNvPr id="43066" name="Text Box 58"/>
          <p:cNvSpPr txBox="1">
            <a:spLocks noChangeArrowheads="1"/>
          </p:cNvSpPr>
          <p:nvPr/>
        </p:nvSpPr>
        <p:spPr bwMode="auto">
          <a:xfrm>
            <a:off x="7620000" y="5946775"/>
            <a:ext cx="990600" cy="304800"/>
          </a:xfrm>
          <a:prstGeom prst="rect">
            <a:avLst/>
          </a:prstGeom>
          <a:noFill/>
          <a:ln w="19050">
            <a:noFill/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1400">
                <a:latin typeface="Times New Roman" pitchFamily="18" charset="0"/>
              </a:rPr>
              <a:t>COSTOS</a:t>
            </a:r>
            <a:endParaRPr lang="es-ES" sz="14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Proyecto de inversio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825" y="908050"/>
            <a:ext cx="8569325" cy="56038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>
                <a:solidFill>
                  <a:srgbClr val="CC3300"/>
                </a:solidFill>
                <a:latin typeface="Tahoma" pitchFamily="34" charset="0"/>
              </a:rPr>
              <a:t>Pautas para la identificación de Proyectos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205038"/>
            <a:ext cx="7772400" cy="3960812"/>
          </a:xfrm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es-ES" sz="2400">
                <a:latin typeface="Tahoma" pitchFamily="34" charset="0"/>
              </a:rPr>
              <a:t>El objetivo esencial de todo proyecto es cambiar una situación actual por una situación deseada.</a:t>
            </a:r>
          </a:p>
          <a:p>
            <a:pPr algn="just">
              <a:lnSpc>
                <a:spcPct val="80000"/>
              </a:lnSpc>
            </a:pPr>
            <a:endParaRPr lang="es-ES" sz="2400">
              <a:latin typeface="Tahoma" pitchFamily="34" charset="0"/>
            </a:endParaRPr>
          </a:p>
          <a:p>
            <a:pPr algn="just">
              <a:lnSpc>
                <a:spcPct val="80000"/>
              </a:lnSpc>
            </a:pPr>
            <a:r>
              <a:rPr lang="es-ES" sz="2400">
                <a:latin typeface="Tahoma" pitchFamily="34" charset="0"/>
              </a:rPr>
              <a:t>En la situación actual subyace un problema, cuya solución deberá ser lograda mediante la ejecución del proyecto que se propone, para avanzar así a la situación futura esperada.</a:t>
            </a:r>
          </a:p>
          <a:p>
            <a:pPr algn="just">
              <a:lnSpc>
                <a:spcPct val="80000"/>
              </a:lnSpc>
            </a:pPr>
            <a:endParaRPr lang="es-ES" sz="2400">
              <a:latin typeface="Tahoma" pitchFamily="34" charset="0"/>
            </a:endParaRPr>
          </a:p>
          <a:p>
            <a:pPr algn="just">
              <a:lnSpc>
                <a:spcPct val="80000"/>
              </a:lnSpc>
            </a:pPr>
            <a:r>
              <a:rPr lang="es-ES" sz="2400">
                <a:latin typeface="Tahoma" pitchFamily="34" charset="0"/>
              </a:rPr>
              <a:t>Para concebir adecuadamente el proyecto, es necesario, como punto de partida, desentrañar y definir con la mayor claridad posible el problema que debe ser resuelto.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>
                <a:solidFill>
                  <a:srgbClr val="CC3300"/>
                </a:solidFill>
                <a:latin typeface="Tahoma" pitchFamily="34" charset="0"/>
              </a:rPr>
              <a:t>Pautas para la identificación de Proyectos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276475"/>
            <a:ext cx="7772400" cy="3600450"/>
          </a:xfrm>
        </p:spPr>
        <p:txBody>
          <a:bodyPr/>
          <a:lstStyle/>
          <a:p>
            <a:pPr algn="just">
              <a:lnSpc>
                <a:spcPct val="90000"/>
              </a:lnSpc>
              <a:buFont typeface="Wingdings" pitchFamily="2" charset="2"/>
              <a:buNone/>
            </a:pPr>
            <a:r>
              <a:rPr lang="es-ES" sz="2800">
                <a:latin typeface="Tahoma" pitchFamily="34" charset="0"/>
              </a:rPr>
              <a:t>La connotación de un problema puede ser:</a:t>
            </a:r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endParaRPr lang="es-ES" sz="2800">
              <a:latin typeface="Tahoma" pitchFamily="34" charset="0"/>
            </a:endParaRPr>
          </a:p>
          <a:p>
            <a:pPr algn="just">
              <a:lnSpc>
                <a:spcPct val="90000"/>
              </a:lnSpc>
            </a:pPr>
            <a:r>
              <a:rPr lang="es-ES" sz="2800" b="1">
                <a:latin typeface="Tahoma" pitchFamily="34" charset="0"/>
              </a:rPr>
              <a:t>Positiva</a:t>
            </a:r>
            <a:r>
              <a:rPr lang="es-ES" sz="2800">
                <a:latin typeface="Tahoma" pitchFamily="34" charset="0"/>
              </a:rPr>
              <a:t>:  Aprovechar una oportunidad determinada</a:t>
            </a:r>
          </a:p>
          <a:p>
            <a:pPr algn="just">
              <a:lnSpc>
                <a:spcPct val="90000"/>
              </a:lnSpc>
            </a:pPr>
            <a:r>
              <a:rPr lang="es-ES" sz="2800" b="1">
                <a:latin typeface="Tahoma" pitchFamily="34" charset="0"/>
              </a:rPr>
              <a:t>Negativa</a:t>
            </a:r>
            <a:r>
              <a:rPr lang="es-ES" sz="2800">
                <a:latin typeface="Tahoma" pitchFamily="34" charset="0"/>
              </a:rPr>
              <a:t>: Un grupo social sufre de algo o recibe los efectos negativos de una situación.</a:t>
            </a:r>
          </a:p>
          <a:p>
            <a:pPr algn="just">
              <a:lnSpc>
                <a:spcPct val="90000"/>
              </a:lnSpc>
            </a:pPr>
            <a:r>
              <a:rPr lang="es-ES" sz="2800" b="1">
                <a:latin typeface="Tahoma" pitchFamily="34" charset="0"/>
              </a:rPr>
              <a:t>De Carencia</a:t>
            </a:r>
            <a:r>
              <a:rPr lang="es-ES" sz="2800">
                <a:latin typeface="Tahoma" pitchFamily="34" charset="0"/>
              </a:rPr>
              <a:t>: Una comunidad tiene una demanda social insatisfecha.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3600">
                <a:solidFill>
                  <a:srgbClr val="CC3300"/>
                </a:solidFill>
                <a:latin typeface="Tahoma" pitchFamily="34" charset="0"/>
              </a:rPr>
              <a:t>Marco lógico para el diseño de proyectos</a:t>
            </a:r>
          </a:p>
        </p:txBody>
      </p:sp>
      <p:sp>
        <p:nvSpPr>
          <p:cNvPr id="46083" name="Text Box 3"/>
          <p:cNvSpPr txBox="1">
            <a:spLocks noChangeArrowheads="1"/>
          </p:cNvSpPr>
          <p:nvPr/>
        </p:nvSpPr>
        <p:spPr bwMode="auto">
          <a:xfrm>
            <a:off x="538163" y="2568575"/>
            <a:ext cx="2881312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s-ES" sz="2300" b="1">
                <a:latin typeface="Tahoma" pitchFamily="34" charset="0"/>
              </a:rPr>
              <a:t>Herramientas de diagnóstico</a:t>
            </a:r>
          </a:p>
        </p:txBody>
      </p:sp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539750" y="3789363"/>
            <a:ext cx="3240088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300" b="1">
                <a:latin typeface="Tahoma" pitchFamily="34" charset="0"/>
              </a:rPr>
              <a:t>Herramientas de identificación</a:t>
            </a:r>
          </a:p>
        </p:txBody>
      </p:sp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466725" y="5127625"/>
            <a:ext cx="3960813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300" b="1">
                <a:latin typeface="Tahoma" pitchFamily="34" charset="0"/>
              </a:rPr>
              <a:t>Herramientas de preparación y Evaluación</a:t>
            </a:r>
          </a:p>
        </p:txBody>
      </p:sp>
      <p:sp>
        <p:nvSpPr>
          <p:cNvPr id="46086" name="AutoShape 6"/>
          <p:cNvSpPr>
            <a:spLocks/>
          </p:cNvSpPr>
          <p:nvPr/>
        </p:nvSpPr>
        <p:spPr bwMode="auto">
          <a:xfrm>
            <a:off x="4284663" y="2420938"/>
            <a:ext cx="287337" cy="936625"/>
          </a:xfrm>
          <a:prstGeom prst="rightBrace">
            <a:avLst>
              <a:gd name="adj1" fmla="val 2716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C"/>
          </a:p>
        </p:txBody>
      </p:sp>
      <p:sp>
        <p:nvSpPr>
          <p:cNvPr id="46087" name="AutoShape 7"/>
          <p:cNvSpPr>
            <a:spLocks/>
          </p:cNvSpPr>
          <p:nvPr/>
        </p:nvSpPr>
        <p:spPr bwMode="auto">
          <a:xfrm>
            <a:off x="4284663" y="3719513"/>
            <a:ext cx="287337" cy="935037"/>
          </a:xfrm>
          <a:prstGeom prst="rightBrace">
            <a:avLst>
              <a:gd name="adj1" fmla="val 27118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C"/>
          </a:p>
        </p:txBody>
      </p:sp>
      <p:sp>
        <p:nvSpPr>
          <p:cNvPr id="46088" name="AutoShape 8"/>
          <p:cNvSpPr>
            <a:spLocks/>
          </p:cNvSpPr>
          <p:nvPr/>
        </p:nvSpPr>
        <p:spPr bwMode="auto">
          <a:xfrm>
            <a:off x="4284663" y="5084763"/>
            <a:ext cx="287337" cy="936625"/>
          </a:xfrm>
          <a:prstGeom prst="rightBrace">
            <a:avLst>
              <a:gd name="adj1" fmla="val 2716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C"/>
          </a:p>
        </p:txBody>
      </p:sp>
      <p:sp>
        <p:nvSpPr>
          <p:cNvPr id="46089" name="Rectangle 9"/>
          <p:cNvSpPr>
            <a:spLocks noChangeArrowheads="1"/>
          </p:cNvSpPr>
          <p:nvPr/>
        </p:nvSpPr>
        <p:spPr bwMode="auto">
          <a:xfrm>
            <a:off x="4932363" y="2439988"/>
            <a:ext cx="3744912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buFontTx/>
              <a:buChar char="•"/>
            </a:pPr>
            <a:r>
              <a:rPr lang="es-MX" sz="2000">
                <a:latin typeface="Tahoma" pitchFamily="34" charset="0"/>
              </a:rPr>
              <a:t>Análisis de involucrados</a:t>
            </a:r>
          </a:p>
          <a:p>
            <a:pPr>
              <a:buFontTx/>
              <a:buChar char="•"/>
            </a:pPr>
            <a:r>
              <a:rPr lang="es-MX" sz="2000">
                <a:latin typeface="Tahoma" pitchFamily="34" charset="0"/>
              </a:rPr>
              <a:t>Análisis de problemas (árbol del problema)</a:t>
            </a:r>
          </a:p>
        </p:txBody>
      </p:sp>
      <p:sp>
        <p:nvSpPr>
          <p:cNvPr id="46090" name="Rectangle 10"/>
          <p:cNvSpPr>
            <a:spLocks noChangeArrowheads="1"/>
          </p:cNvSpPr>
          <p:nvPr/>
        </p:nvSpPr>
        <p:spPr bwMode="auto">
          <a:xfrm>
            <a:off x="4916488" y="3989388"/>
            <a:ext cx="3903662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buFontTx/>
              <a:buChar char="•"/>
            </a:pPr>
            <a:r>
              <a:rPr lang="es-MX" sz="2000">
                <a:latin typeface="Tahoma" pitchFamily="34" charset="0"/>
              </a:rPr>
              <a:t>Análisis de objetivos (árbol de objetivos)</a:t>
            </a:r>
            <a:endParaRPr lang="es-ES" sz="2000">
              <a:latin typeface="Tahoma" pitchFamily="34" charset="0"/>
            </a:endParaRPr>
          </a:p>
          <a:p>
            <a:pPr>
              <a:buFontTx/>
              <a:buChar char="•"/>
            </a:pPr>
            <a:r>
              <a:rPr lang="es-MX" sz="2000">
                <a:latin typeface="Tahoma" pitchFamily="34" charset="0"/>
              </a:rPr>
              <a:t>Análisis de alternativas</a:t>
            </a:r>
          </a:p>
        </p:txBody>
      </p:sp>
      <p:sp>
        <p:nvSpPr>
          <p:cNvPr id="46091" name="Rectangle 11"/>
          <p:cNvSpPr>
            <a:spLocks noChangeArrowheads="1"/>
          </p:cNvSpPr>
          <p:nvPr/>
        </p:nvSpPr>
        <p:spPr bwMode="auto">
          <a:xfrm>
            <a:off x="4995863" y="5378450"/>
            <a:ext cx="28844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buFontTx/>
              <a:buChar char="•"/>
            </a:pPr>
            <a:r>
              <a:rPr lang="es-MX" sz="2000">
                <a:latin typeface="Tahoma" pitchFamily="34" charset="0"/>
              </a:rPr>
              <a:t>Matriz de Marco Lógico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88913"/>
            <a:ext cx="7772400" cy="566737"/>
          </a:xfrm>
        </p:spPr>
        <p:txBody>
          <a:bodyPr/>
          <a:lstStyle/>
          <a:p>
            <a:r>
              <a:rPr lang="es-ES" sz="3200">
                <a:solidFill>
                  <a:schemeClr val="bg1"/>
                </a:solidFill>
              </a:rPr>
              <a:t>Esquema gráfico de SML</a:t>
            </a:r>
          </a:p>
        </p:txBody>
      </p:sp>
      <p:grpSp>
        <p:nvGrpSpPr>
          <p:cNvPr id="47107" name="Group 3"/>
          <p:cNvGrpSpPr>
            <a:grpSpLocks/>
          </p:cNvGrpSpPr>
          <p:nvPr/>
        </p:nvGrpSpPr>
        <p:grpSpPr bwMode="auto">
          <a:xfrm>
            <a:off x="3635375" y="1054100"/>
            <a:ext cx="1939925" cy="1447800"/>
            <a:chOff x="2160" y="624"/>
            <a:chExt cx="1222" cy="912"/>
          </a:xfrm>
        </p:grpSpPr>
        <p:sp>
          <p:nvSpPr>
            <p:cNvPr id="47108" name="Rectangle 4"/>
            <p:cNvSpPr>
              <a:spLocks noChangeArrowheads="1"/>
            </p:cNvSpPr>
            <p:nvPr/>
          </p:nvSpPr>
          <p:spPr bwMode="auto">
            <a:xfrm>
              <a:off x="2160" y="624"/>
              <a:ext cx="1200" cy="91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EC"/>
            </a:p>
          </p:txBody>
        </p:sp>
        <p:sp>
          <p:nvSpPr>
            <p:cNvPr id="47109" name="Text Box 5"/>
            <p:cNvSpPr txBox="1">
              <a:spLocks noChangeArrowheads="1"/>
            </p:cNvSpPr>
            <p:nvPr/>
          </p:nvSpPr>
          <p:spPr bwMode="auto">
            <a:xfrm>
              <a:off x="2256" y="624"/>
              <a:ext cx="1126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s-MX" sz="1600" b="1">
                  <a:latin typeface="Tahoma" pitchFamily="34" charset="0"/>
                </a:rPr>
                <a:t>Análisis de problemas</a:t>
              </a:r>
              <a:endParaRPr lang="es-ES">
                <a:latin typeface="Tahoma" pitchFamily="34" charset="0"/>
              </a:endParaRPr>
            </a:p>
          </p:txBody>
        </p:sp>
        <p:sp>
          <p:nvSpPr>
            <p:cNvPr id="47110" name="Rectangle 6"/>
            <p:cNvSpPr>
              <a:spLocks noChangeArrowheads="1"/>
            </p:cNvSpPr>
            <p:nvPr/>
          </p:nvSpPr>
          <p:spPr bwMode="auto">
            <a:xfrm>
              <a:off x="2640" y="1008"/>
              <a:ext cx="288" cy="144"/>
            </a:xfrm>
            <a:prstGeom prst="rect">
              <a:avLst/>
            </a:prstGeom>
            <a:solidFill>
              <a:srgbClr val="0000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EC"/>
            </a:p>
          </p:txBody>
        </p:sp>
        <p:sp>
          <p:nvSpPr>
            <p:cNvPr id="47111" name="Rectangle 7"/>
            <p:cNvSpPr>
              <a:spLocks noChangeArrowheads="1"/>
            </p:cNvSpPr>
            <p:nvPr/>
          </p:nvSpPr>
          <p:spPr bwMode="auto">
            <a:xfrm>
              <a:off x="2928" y="1344"/>
              <a:ext cx="288" cy="144"/>
            </a:xfrm>
            <a:prstGeom prst="rect">
              <a:avLst/>
            </a:prstGeom>
            <a:solidFill>
              <a:srgbClr val="0000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EC"/>
            </a:p>
          </p:txBody>
        </p:sp>
        <p:sp>
          <p:nvSpPr>
            <p:cNvPr id="47112" name="Rectangle 8"/>
            <p:cNvSpPr>
              <a:spLocks noChangeArrowheads="1"/>
            </p:cNvSpPr>
            <p:nvPr/>
          </p:nvSpPr>
          <p:spPr bwMode="auto">
            <a:xfrm>
              <a:off x="2352" y="1344"/>
              <a:ext cx="288" cy="144"/>
            </a:xfrm>
            <a:prstGeom prst="rect">
              <a:avLst/>
            </a:prstGeom>
            <a:solidFill>
              <a:srgbClr val="0000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EC"/>
            </a:p>
          </p:txBody>
        </p:sp>
        <p:sp>
          <p:nvSpPr>
            <p:cNvPr id="47113" name="Line 9"/>
            <p:cNvSpPr>
              <a:spLocks noChangeShapeType="1"/>
            </p:cNvSpPr>
            <p:nvPr/>
          </p:nvSpPr>
          <p:spPr bwMode="auto">
            <a:xfrm flipV="1">
              <a:off x="2496" y="124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C"/>
            </a:p>
          </p:txBody>
        </p:sp>
        <p:sp>
          <p:nvSpPr>
            <p:cNvPr id="47114" name="Line 10"/>
            <p:cNvSpPr>
              <a:spLocks noChangeShapeType="1"/>
            </p:cNvSpPr>
            <p:nvPr/>
          </p:nvSpPr>
          <p:spPr bwMode="auto">
            <a:xfrm flipV="1">
              <a:off x="3072" y="124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C"/>
            </a:p>
          </p:txBody>
        </p:sp>
        <p:sp>
          <p:nvSpPr>
            <p:cNvPr id="47115" name="Line 11"/>
            <p:cNvSpPr>
              <a:spLocks noChangeShapeType="1"/>
            </p:cNvSpPr>
            <p:nvPr/>
          </p:nvSpPr>
          <p:spPr bwMode="auto">
            <a:xfrm>
              <a:off x="2496" y="1248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C"/>
            </a:p>
          </p:txBody>
        </p:sp>
        <p:sp>
          <p:nvSpPr>
            <p:cNvPr id="47116" name="Line 12"/>
            <p:cNvSpPr>
              <a:spLocks noChangeShapeType="1"/>
            </p:cNvSpPr>
            <p:nvPr/>
          </p:nvSpPr>
          <p:spPr bwMode="auto">
            <a:xfrm flipV="1">
              <a:off x="2784" y="115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C"/>
            </a:p>
          </p:txBody>
        </p:sp>
      </p:grpSp>
      <p:sp>
        <p:nvSpPr>
          <p:cNvPr id="47117" name="Rectangle 13"/>
          <p:cNvSpPr>
            <a:spLocks noChangeArrowheads="1"/>
          </p:cNvSpPr>
          <p:nvPr/>
        </p:nvSpPr>
        <p:spPr bwMode="auto">
          <a:xfrm>
            <a:off x="1587500" y="2882900"/>
            <a:ext cx="1752600" cy="914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C"/>
          </a:p>
        </p:txBody>
      </p:sp>
      <p:sp>
        <p:nvSpPr>
          <p:cNvPr id="47118" name="Text Box 14"/>
          <p:cNvSpPr txBox="1">
            <a:spLocks noChangeArrowheads="1"/>
          </p:cNvSpPr>
          <p:nvPr/>
        </p:nvSpPr>
        <p:spPr bwMode="auto">
          <a:xfrm>
            <a:off x="1587500" y="2425700"/>
            <a:ext cx="17526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b="1">
                <a:latin typeface="Tahoma" pitchFamily="34" charset="0"/>
              </a:rPr>
              <a:t>Cuadro de Involucrados</a:t>
            </a:r>
            <a:endParaRPr lang="es-ES" sz="1400" b="1">
              <a:latin typeface="Tahoma" pitchFamily="34" charset="0"/>
            </a:endParaRPr>
          </a:p>
        </p:txBody>
      </p:sp>
      <p:sp>
        <p:nvSpPr>
          <p:cNvPr id="47119" name="Line 15"/>
          <p:cNvSpPr>
            <a:spLocks noChangeShapeType="1"/>
          </p:cNvSpPr>
          <p:nvPr/>
        </p:nvSpPr>
        <p:spPr bwMode="auto">
          <a:xfrm>
            <a:off x="1587500" y="3340100"/>
            <a:ext cx="1752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C"/>
          </a:p>
        </p:txBody>
      </p:sp>
      <p:sp>
        <p:nvSpPr>
          <p:cNvPr id="47120" name="Line 16"/>
          <p:cNvSpPr>
            <a:spLocks noChangeShapeType="1"/>
          </p:cNvSpPr>
          <p:nvPr/>
        </p:nvSpPr>
        <p:spPr bwMode="auto">
          <a:xfrm>
            <a:off x="1587500" y="28829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C"/>
          </a:p>
        </p:txBody>
      </p:sp>
      <p:sp>
        <p:nvSpPr>
          <p:cNvPr id="47121" name="Line 17"/>
          <p:cNvSpPr>
            <a:spLocks noChangeShapeType="1"/>
          </p:cNvSpPr>
          <p:nvPr/>
        </p:nvSpPr>
        <p:spPr bwMode="auto">
          <a:xfrm>
            <a:off x="1968500" y="28829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C"/>
          </a:p>
        </p:txBody>
      </p:sp>
      <p:sp>
        <p:nvSpPr>
          <p:cNvPr id="47122" name="Line 18"/>
          <p:cNvSpPr>
            <a:spLocks noChangeShapeType="1"/>
          </p:cNvSpPr>
          <p:nvPr/>
        </p:nvSpPr>
        <p:spPr bwMode="auto">
          <a:xfrm>
            <a:off x="2882900" y="28829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C"/>
          </a:p>
        </p:txBody>
      </p:sp>
      <p:graphicFrame>
        <p:nvGraphicFramePr>
          <p:cNvPr id="47123" name="Group 19"/>
          <p:cNvGraphicFramePr>
            <a:graphicFrameLocks noGrp="1"/>
          </p:cNvGraphicFramePr>
          <p:nvPr/>
        </p:nvGraphicFramePr>
        <p:xfrm>
          <a:off x="1476375" y="4635500"/>
          <a:ext cx="2057400" cy="2072640"/>
        </p:xfrm>
        <a:graphic>
          <a:graphicData uri="http://schemas.openxmlformats.org/drawingml/2006/table">
            <a:tbl>
              <a:tblPr/>
              <a:tblGrid>
                <a:gridCol w="941388"/>
                <a:gridCol w="381000"/>
                <a:gridCol w="354012"/>
                <a:gridCol w="381000"/>
              </a:tblGrid>
              <a:tr h="285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FIN</a:t>
                      </a:r>
                      <a:endParaRPr kumimoji="0" lang="es-E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4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PROPOSITO</a:t>
                      </a:r>
                      <a:endParaRPr kumimoji="0" lang="es-E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COMPONENTES</a:t>
                      </a:r>
                      <a:endParaRPr kumimoji="0" lang="es-E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ACTIVIDADES</a:t>
                      </a:r>
                      <a:endParaRPr kumimoji="0" lang="es-E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7150" name="Text Box 46"/>
          <p:cNvSpPr txBox="1">
            <a:spLocks noChangeArrowheads="1"/>
          </p:cNvSpPr>
          <p:nvPr/>
        </p:nvSpPr>
        <p:spPr bwMode="auto">
          <a:xfrm>
            <a:off x="1277938" y="4102100"/>
            <a:ext cx="22860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b="1">
                <a:latin typeface="Tahoma" pitchFamily="34" charset="0"/>
              </a:rPr>
              <a:t>Matriz de Marco Lógico (MML)</a:t>
            </a:r>
            <a:endParaRPr lang="es-ES" sz="1400" b="1">
              <a:latin typeface="Tahoma" pitchFamily="34" charset="0"/>
            </a:endParaRPr>
          </a:p>
        </p:txBody>
      </p:sp>
      <p:graphicFrame>
        <p:nvGraphicFramePr>
          <p:cNvPr id="47151" name="Group 47"/>
          <p:cNvGraphicFramePr>
            <a:graphicFrameLocks noGrp="1"/>
          </p:cNvGraphicFramePr>
          <p:nvPr/>
        </p:nvGraphicFramePr>
        <p:xfrm>
          <a:off x="6011863" y="5300663"/>
          <a:ext cx="1524000" cy="1213485"/>
        </p:xfrm>
        <a:graphic>
          <a:graphicData uri="http://schemas.openxmlformats.org/drawingml/2006/table">
            <a:tbl>
              <a:tblPr/>
              <a:tblGrid>
                <a:gridCol w="685800"/>
                <a:gridCol w="457200"/>
                <a:gridCol w="381000"/>
              </a:tblGrid>
              <a:tr h="695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OPCION 1</a:t>
                      </a:r>
                      <a:endParaRPr kumimoji="0" lang="es-E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MX" sz="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OPCION 2</a:t>
                      </a:r>
                      <a:endParaRPr kumimoji="0" lang="es-E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7165" name="Text Box 61"/>
          <p:cNvSpPr txBox="1">
            <a:spLocks noChangeArrowheads="1"/>
          </p:cNvSpPr>
          <p:nvPr/>
        </p:nvSpPr>
        <p:spPr bwMode="auto">
          <a:xfrm>
            <a:off x="5854700" y="4941888"/>
            <a:ext cx="2286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b="1">
                <a:latin typeface="Tahoma" pitchFamily="34" charset="0"/>
              </a:rPr>
              <a:t>Análisis de alternativas</a:t>
            </a:r>
            <a:endParaRPr lang="es-ES" sz="1400" b="1">
              <a:latin typeface="Tahoma" pitchFamily="34" charset="0"/>
            </a:endParaRPr>
          </a:p>
        </p:txBody>
      </p:sp>
      <p:sp>
        <p:nvSpPr>
          <p:cNvPr id="47166" name="AutoShape 62"/>
          <p:cNvSpPr>
            <a:spLocks noChangeArrowheads="1"/>
          </p:cNvSpPr>
          <p:nvPr/>
        </p:nvSpPr>
        <p:spPr bwMode="auto">
          <a:xfrm>
            <a:off x="6588125" y="4149725"/>
            <a:ext cx="498475" cy="638175"/>
          </a:xfrm>
          <a:prstGeom prst="downArrow">
            <a:avLst>
              <a:gd name="adj1" fmla="val 50000"/>
              <a:gd name="adj2" fmla="val 32006"/>
            </a:avLst>
          </a:prstGeom>
          <a:solidFill>
            <a:srgbClr val="33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C"/>
          </a:p>
        </p:txBody>
      </p:sp>
      <p:grpSp>
        <p:nvGrpSpPr>
          <p:cNvPr id="47167" name="Group 63"/>
          <p:cNvGrpSpPr>
            <a:grpSpLocks/>
          </p:cNvGrpSpPr>
          <p:nvPr/>
        </p:nvGrpSpPr>
        <p:grpSpPr bwMode="auto">
          <a:xfrm>
            <a:off x="5945188" y="2557463"/>
            <a:ext cx="1939925" cy="1447800"/>
            <a:chOff x="2160" y="624"/>
            <a:chExt cx="1222" cy="912"/>
          </a:xfrm>
        </p:grpSpPr>
        <p:sp>
          <p:nvSpPr>
            <p:cNvPr id="47168" name="Rectangle 64"/>
            <p:cNvSpPr>
              <a:spLocks noChangeArrowheads="1"/>
            </p:cNvSpPr>
            <p:nvPr/>
          </p:nvSpPr>
          <p:spPr bwMode="auto">
            <a:xfrm>
              <a:off x="2160" y="624"/>
              <a:ext cx="1200" cy="91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EC"/>
            </a:p>
          </p:txBody>
        </p:sp>
        <p:sp>
          <p:nvSpPr>
            <p:cNvPr id="47169" name="Text Box 65"/>
            <p:cNvSpPr txBox="1">
              <a:spLocks noChangeArrowheads="1"/>
            </p:cNvSpPr>
            <p:nvPr/>
          </p:nvSpPr>
          <p:spPr bwMode="auto">
            <a:xfrm>
              <a:off x="2256" y="624"/>
              <a:ext cx="1126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s-MX" sz="1600" b="1">
                  <a:latin typeface="Tahoma" pitchFamily="34" charset="0"/>
                </a:rPr>
                <a:t>Análisis de Objetivos</a:t>
              </a:r>
              <a:endParaRPr lang="es-ES">
                <a:latin typeface="Tahoma" pitchFamily="34" charset="0"/>
              </a:endParaRPr>
            </a:p>
          </p:txBody>
        </p:sp>
        <p:sp>
          <p:nvSpPr>
            <p:cNvPr id="47170" name="Rectangle 66"/>
            <p:cNvSpPr>
              <a:spLocks noChangeArrowheads="1"/>
            </p:cNvSpPr>
            <p:nvPr/>
          </p:nvSpPr>
          <p:spPr bwMode="auto">
            <a:xfrm>
              <a:off x="2640" y="1008"/>
              <a:ext cx="288" cy="144"/>
            </a:xfrm>
            <a:prstGeom prst="rect">
              <a:avLst/>
            </a:prstGeom>
            <a:solidFill>
              <a:srgbClr val="0000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EC"/>
            </a:p>
          </p:txBody>
        </p:sp>
        <p:sp>
          <p:nvSpPr>
            <p:cNvPr id="47171" name="Rectangle 67"/>
            <p:cNvSpPr>
              <a:spLocks noChangeArrowheads="1"/>
            </p:cNvSpPr>
            <p:nvPr/>
          </p:nvSpPr>
          <p:spPr bwMode="auto">
            <a:xfrm>
              <a:off x="2928" y="1344"/>
              <a:ext cx="288" cy="144"/>
            </a:xfrm>
            <a:prstGeom prst="rect">
              <a:avLst/>
            </a:prstGeom>
            <a:solidFill>
              <a:srgbClr val="0000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EC"/>
            </a:p>
          </p:txBody>
        </p:sp>
        <p:sp>
          <p:nvSpPr>
            <p:cNvPr id="47172" name="Rectangle 68"/>
            <p:cNvSpPr>
              <a:spLocks noChangeArrowheads="1"/>
            </p:cNvSpPr>
            <p:nvPr/>
          </p:nvSpPr>
          <p:spPr bwMode="auto">
            <a:xfrm>
              <a:off x="2352" y="1344"/>
              <a:ext cx="288" cy="144"/>
            </a:xfrm>
            <a:prstGeom prst="rect">
              <a:avLst/>
            </a:prstGeom>
            <a:solidFill>
              <a:srgbClr val="0000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EC"/>
            </a:p>
          </p:txBody>
        </p:sp>
        <p:sp>
          <p:nvSpPr>
            <p:cNvPr id="47173" name="Line 69"/>
            <p:cNvSpPr>
              <a:spLocks noChangeShapeType="1"/>
            </p:cNvSpPr>
            <p:nvPr/>
          </p:nvSpPr>
          <p:spPr bwMode="auto">
            <a:xfrm flipV="1">
              <a:off x="2496" y="124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C"/>
            </a:p>
          </p:txBody>
        </p:sp>
        <p:sp>
          <p:nvSpPr>
            <p:cNvPr id="47174" name="Line 70"/>
            <p:cNvSpPr>
              <a:spLocks noChangeShapeType="1"/>
            </p:cNvSpPr>
            <p:nvPr/>
          </p:nvSpPr>
          <p:spPr bwMode="auto">
            <a:xfrm flipV="1">
              <a:off x="3072" y="124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C"/>
            </a:p>
          </p:txBody>
        </p:sp>
        <p:sp>
          <p:nvSpPr>
            <p:cNvPr id="47175" name="Line 71"/>
            <p:cNvSpPr>
              <a:spLocks noChangeShapeType="1"/>
            </p:cNvSpPr>
            <p:nvPr/>
          </p:nvSpPr>
          <p:spPr bwMode="auto">
            <a:xfrm>
              <a:off x="2496" y="1248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C"/>
            </a:p>
          </p:txBody>
        </p:sp>
        <p:sp>
          <p:nvSpPr>
            <p:cNvPr id="47176" name="Line 72"/>
            <p:cNvSpPr>
              <a:spLocks noChangeShapeType="1"/>
            </p:cNvSpPr>
            <p:nvPr/>
          </p:nvSpPr>
          <p:spPr bwMode="auto">
            <a:xfrm flipV="1">
              <a:off x="2784" y="1152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C"/>
            </a:p>
          </p:txBody>
        </p:sp>
      </p:grpSp>
      <p:sp>
        <p:nvSpPr>
          <p:cNvPr id="47177" name="Line 73"/>
          <p:cNvSpPr>
            <a:spLocks noChangeShapeType="1"/>
          </p:cNvSpPr>
          <p:nvPr/>
        </p:nvSpPr>
        <p:spPr bwMode="auto">
          <a:xfrm>
            <a:off x="2425700" y="28829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s-EC"/>
          </a:p>
        </p:txBody>
      </p:sp>
      <p:sp>
        <p:nvSpPr>
          <p:cNvPr id="47178" name="AutoShape 74"/>
          <p:cNvSpPr>
            <a:spLocks noChangeArrowheads="1"/>
          </p:cNvSpPr>
          <p:nvPr/>
        </p:nvSpPr>
        <p:spPr bwMode="auto">
          <a:xfrm>
            <a:off x="2339975" y="1493838"/>
            <a:ext cx="719138" cy="639762"/>
          </a:xfrm>
          <a:custGeom>
            <a:avLst/>
            <a:gdLst>
              <a:gd name="G0" fmla="+- 15126 0 0"/>
              <a:gd name="G1" fmla="+- 2912 0 0"/>
              <a:gd name="G2" fmla="+- 12158 0 2912"/>
              <a:gd name="G3" fmla="+- G2 0 2912"/>
              <a:gd name="G4" fmla="*/ G3 32768 32059"/>
              <a:gd name="G5" fmla="*/ G4 1 2"/>
              <a:gd name="G6" fmla="+- 21600 0 15126"/>
              <a:gd name="G7" fmla="*/ G6 2912 6079"/>
              <a:gd name="G8" fmla="+- G7 15126 0"/>
              <a:gd name="T0" fmla="*/ 15126 w 21600"/>
              <a:gd name="T1" fmla="*/ 0 h 21600"/>
              <a:gd name="T2" fmla="*/ 15126 w 21600"/>
              <a:gd name="T3" fmla="*/ 12158 h 21600"/>
              <a:gd name="T4" fmla="*/ 3237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C"/>
          </a:p>
        </p:txBody>
      </p:sp>
      <p:sp>
        <p:nvSpPr>
          <p:cNvPr id="47179" name="AutoShape 75"/>
          <p:cNvSpPr>
            <a:spLocks noChangeArrowheads="1"/>
          </p:cNvSpPr>
          <p:nvPr/>
        </p:nvSpPr>
        <p:spPr bwMode="auto">
          <a:xfrm rot="5400000">
            <a:off x="6227763" y="1557337"/>
            <a:ext cx="719138" cy="639763"/>
          </a:xfrm>
          <a:custGeom>
            <a:avLst/>
            <a:gdLst>
              <a:gd name="G0" fmla="+- 15126 0 0"/>
              <a:gd name="G1" fmla="+- 2912 0 0"/>
              <a:gd name="G2" fmla="+- 12158 0 2912"/>
              <a:gd name="G3" fmla="+- G2 0 2912"/>
              <a:gd name="G4" fmla="*/ G3 32768 32059"/>
              <a:gd name="G5" fmla="*/ G4 1 2"/>
              <a:gd name="G6" fmla="+- 21600 0 15126"/>
              <a:gd name="G7" fmla="*/ G6 2912 6079"/>
              <a:gd name="G8" fmla="+- G7 15126 0"/>
              <a:gd name="T0" fmla="*/ 15126 w 21600"/>
              <a:gd name="T1" fmla="*/ 0 h 21600"/>
              <a:gd name="T2" fmla="*/ 15126 w 21600"/>
              <a:gd name="T3" fmla="*/ 12158 h 21600"/>
              <a:gd name="T4" fmla="*/ 3237 w 21600"/>
              <a:gd name="T5" fmla="*/ 21600 h 21600"/>
              <a:gd name="T6" fmla="*/ 21600 w 21600"/>
              <a:gd name="T7" fmla="*/ 6079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G1 h 21600"/>
              <a:gd name="T14" fmla="*/ G8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rgbClr val="33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C"/>
          </a:p>
        </p:txBody>
      </p:sp>
      <p:sp>
        <p:nvSpPr>
          <p:cNvPr id="47180" name="AutoShape 76"/>
          <p:cNvSpPr>
            <a:spLocks noChangeArrowheads="1"/>
          </p:cNvSpPr>
          <p:nvPr/>
        </p:nvSpPr>
        <p:spPr bwMode="auto">
          <a:xfrm rot="5400000">
            <a:off x="4425950" y="5453063"/>
            <a:ext cx="498475" cy="638175"/>
          </a:xfrm>
          <a:prstGeom prst="downArrow">
            <a:avLst>
              <a:gd name="adj1" fmla="val 50000"/>
              <a:gd name="adj2" fmla="val 32006"/>
            </a:avLst>
          </a:prstGeom>
          <a:solidFill>
            <a:srgbClr val="33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C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Tahoma" pitchFamily="34" charset="0"/>
              </a:rPr>
              <a:t>Ejemplo de análisis de involucrados</a:t>
            </a:r>
          </a:p>
        </p:txBody>
      </p:sp>
      <p:graphicFrame>
        <p:nvGraphicFramePr>
          <p:cNvPr id="48131" name="Object 3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3924300" y="3357563"/>
          <a:ext cx="914400" cy="714375"/>
        </p:xfrm>
        <a:graphic>
          <a:graphicData uri="http://schemas.openxmlformats.org/presentationml/2006/ole">
            <p:oleObj spid="_x0000_s48131" name="Paquete" showAsIcon="1" r:id="rId4" imgW="914400" imgH="714240" progId="Package">
              <p:embed/>
            </p:oleObj>
          </a:graphicData>
        </a:graphic>
      </p:graphicFrame>
      <p:sp>
        <p:nvSpPr>
          <p:cNvPr id="48132" name="Text Box 4"/>
          <p:cNvSpPr txBox="1">
            <a:spLocks noChangeArrowheads="1"/>
          </p:cNvSpPr>
          <p:nvPr/>
        </p:nvSpPr>
        <p:spPr bwMode="auto">
          <a:xfrm>
            <a:off x="3563938" y="3860800"/>
            <a:ext cx="1962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s-ES" sz="1400">
                <a:latin typeface="Times New Roman" pitchFamily="18" charset="0"/>
              </a:rPr>
              <a:t>Clic para abrir el archivo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88913"/>
            <a:ext cx="7772400" cy="647700"/>
          </a:xfrm>
        </p:spPr>
        <p:txBody>
          <a:bodyPr/>
          <a:lstStyle/>
          <a:p>
            <a:r>
              <a:rPr lang="es-ES" sz="2400" b="1">
                <a:solidFill>
                  <a:schemeClr val="bg1"/>
                </a:solidFill>
                <a:latin typeface="Tahoma" pitchFamily="34" charset="0"/>
              </a:rPr>
              <a:t>Árbol del problema (Causas de segundo nivel)</a:t>
            </a:r>
          </a:p>
        </p:txBody>
      </p:sp>
      <p:grpSp>
        <p:nvGrpSpPr>
          <p:cNvPr id="49155" name="Group 3"/>
          <p:cNvGrpSpPr>
            <a:grpSpLocks noChangeAspect="1"/>
          </p:cNvGrpSpPr>
          <p:nvPr/>
        </p:nvGrpSpPr>
        <p:grpSpPr bwMode="auto">
          <a:xfrm>
            <a:off x="1333500" y="798513"/>
            <a:ext cx="7559675" cy="5921375"/>
            <a:chOff x="1713" y="1417"/>
            <a:chExt cx="8504" cy="6660"/>
          </a:xfrm>
        </p:grpSpPr>
        <p:sp>
          <p:nvSpPr>
            <p:cNvPr id="49156" name="AutoShape 4"/>
            <p:cNvSpPr>
              <a:spLocks noChangeAspect="1" noChangeArrowheads="1"/>
            </p:cNvSpPr>
            <p:nvPr/>
          </p:nvSpPr>
          <p:spPr bwMode="auto">
            <a:xfrm>
              <a:off x="1713" y="1417"/>
              <a:ext cx="8504" cy="66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200">
                <a:latin typeface="Tahoma" pitchFamily="34" charset="0"/>
              </a:endParaRPr>
            </a:p>
          </p:txBody>
        </p:sp>
        <p:sp>
          <p:nvSpPr>
            <p:cNvPr id="49157" name="AutoShape 5"/>
            <p:cNvSpPr>
              <a:spLocks noChangeArrowheads="1"/>
            </p:cNvSpPr>
            <p:nvPr/>
          </p:nvSpPr>
          <p:spPr bwMode="auto">
            <a:xfrm>
              <a:off x="7240" y="6625"/>
              <a:ext cx="2204" cy="1020"/>
            </a:xfrm>
            <a:prstGeom prst="flowChartProcess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64922" tIns="32461" rIns="64922" bIns="32461" anchor="ctr"/>
            <a:lstStyle/>
            <a:p>
              <a:pPr algn="ctr">
                <a:spcBef>
                  <a:spcPct val="50000"/>
                </a:spcBef>
              </a:pPr>
              <a:r>
                <a:rPr lang="es-MX" sz="1200">
                  <a:solidFill>
                    <a:srgbClr val="000000"/>
                  </a:solidFill>
                  <a:latin typeface="Tahoma" pitchFamily="34" charset="0"/>
                </a:rPr>
                <a:t>Bajos ingresos familiares </a:t>
              </a:r>
            </a:p>
            <a:p>
              <a:pPr algn="ctr">
                <a:spcBef>
                  <a:spcPct val="50000"/>
                </a:spcBef>
              </a:pPr>
              <a:r>
                <a:rPr lang="es-MX" sz="1200">
                  <a:solidFill>
                    <a:srgbClr val="000000"/>
                  </a:solidFill>
                  <a:latin typeface="Tahoma" pitchFamily="34" charset="0"/>
                </a:rPr>
                <a:t>para costear</a:t>
              </a:r>
            </a:p>
            <a:p>
              <a:pPr algn="ctr">
                <a:spcBef>
                  <a:spcPct val="50000"/>
                </a:spcBef>
              </a:pPr>
              <a:r>
                <a:rPr lang="es-MX" sz="1200">
                  <a:solidFill>
                    <a:srgbClr val="000000"/>
                  </a:solidFill>
                  <a:latin typeface="Tahoma" pitchFamily="34" charset="0"/>
                </a:rPr>
                <a:t> permanencia escolar</a:t>
              </a:r>
            </a:p>
            <a:p>
              <a:pPr algn="ctr">
                <a:spcBef>
                  <a:spcPct val="50000"/>
                </a:spcBef>
              </a:pPr>
              <a:r>
                <a:rPr lang="es-MX" sz="1200">
                  <a:solidFill>
                    <a:srgbClr val="000000"/>
                  </a:solidFill>
                  <a:latin typeface="Tahoma" pitchFamily="34" charset="0"/>
                </a:rPr>
                <a:t>(4)</a:t>
              </a:r>
              <a:endParaRPr lang="en-US" sz="1200">
                <a:latin typeface="Tahoma" pitchFamily="34" charset="0"/>
              </a:endParaRPr>
            </a:p>
          </p:txBody>
        </p:sp>
        <p:sp>
          <p:nvSpPr>
            <p:cNvPr id="49158" name="AutoShape 6"/>
            <p:cNvSpPr>
              <a:spLocks noChangeArrowheads="1"/>
            </p:cNvSpPr>
            <p:nvPr/>
          </p:nvSpPr>
          <p:spPr bwMode="auto">
            <a:xfrm>
              <a:off x="1713" y="6625"/>
              <a:ext cx="1348" cy="766"/>
            </a:xfrm>
            <a:prstGeom prst="flowChartProcess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64922" tIns="32461" rIns="64922" bIns="32461" anchor="ctr"/>
            <a:lstStyle/>
            <a:p>
              <a:pPr algn="ctr">
                <a:spcBef>
                  <a:spcPct val="50000"/>
                </a:spcBef>
              </a:pPr>
              <a:r>
                <a:rPr lang="es-MX" sz="1200">
                  <a:solidFill>
                    <a:srgbClr val="000000"/>
                  </a:solidFill>
                  <a:latin typeface="Tahoma" pitchFamily="34" charset="0"/>
                </a:rPr>
                <a:t>Insuficientes</a:t>
              </a:r>
            </a:p>
            <a:p>
              <a:pPr algn="ctr">
                <a:spcBef>
                  <a:spcPct val="50000"/>
                </a:spcBef>
              </a:pPr>
              <a:r>
                <a:rPr lang="es-MX" sz="1200">
                  <a:solidFill>
                    <a:srgbClr val="000000"/>
                  </a:solidFill>
                  <a:latin typeface="Tahoma" pitchFamily="34" charset="0"/>
                </a:rPr>
                <a:t>Aulas Dotadas</a:t>
              </a:r>
            </a:p>
            <a:p>
              <a:pPr algn="ctr">
                <a:spcBef>
                  <a:spcPct val="50000"/>
                </a:spcBef>
              </a:pPr>
              <a:r>
                <a:rPr lang="es-MX" sz="1200">
                  <a:solidFill>
                    <a:srgbClr val="000000"/>
                  </a:solidFill>
                  <a:latin typeface="Tahoma" pitchFamily="34" charset="0"/>
                </a:rPr>
                <a:t>(1)</a:t>
              </a:r>
              <a:endParaRPr lang="en-US" sz="1200">
                <a:latin typeface="Tahoma" pitchFamily="34" charset="0"/>
              </a:endParaRPr>
            </a:p>
          </p:txBody>
        </p:sp>
        <p:sp>
          <p:nvSpPr>
            <p:cNvPr id="49159" name="AutoShape 7"/>
            <p:cNvSpPr>
              <a:spLocks noChangeArrowheads="1"/>
            </p:cNvSpPr>
            <p:nvPr/>
          </p:nvSpPr>
          <p:spPr bwMode="auto">
            <a:xfrm>
              <a:off x="6731" y="5859"/>
              <a:ext cx="1962" cy="340"/>
            </a:xfrm>
            <a:prstGeom prst="flowChartProcess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64922" tIns="32461" rIns="64922" bIns="32461" anchor="ctr"/>
            <a:lstStyle/>
            <a:p>
              <a:pPr algn="ctr">
                <a:spcBef>
                  <a:spcPct val="50000"/>
                </a:spcBef>
              </a:pPr>
              <a:r>
                <a:rPr lang="es-MX" sz="1200">
                  <a:solidFill>
                    <a:srgbClr val="000000"/>
                  </a:solidFill>
                  <a:latin typeface="Tahoma" pitchFamily="34" charset="0"/>
                </a:rPr>
                <a:t>Baja Demanda Escolar</a:t>
              </a:r>
              <a:endParaRPr lang="en-US" sz="1200">
                <a:latin typeface="Tahoma" pitchFamily="34" charset="0"/>
              </a:endParaRPr>
            </a:p>
          </p:txBody>
        </p:sp>
        <p:sp>
          <p:nvSpPr>
            <p:cNvPr id="49160" name="AutoShape 8"/>
            <p:cNvSpPr>
              <a:spLocks noChangeArrowheads="1"/>
            </p:cNvSpPr>
            <p:nvPr/>
          </p:nvSpPr>
          <p:spPr bwMode="auto">
            <a:xfrm>
              <a:off x="3497" y="5859"/>
              <a:ext cx="1816" cy="340"/>
            </a:xfrm>
            <a:prstGeom prst="flowChartProcess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64922" tIns="32461" rIns="64922" bIns="32461" anchor="ctr"/>
            <a:lstStyle/>
            <a:p>
              <a:pPr algn="ctr">
                <a:spcBef>
                  <a:spcPct val="50000"/>
                </a:spcBef>
              </a:pPr>
              <a:r>
                <a:rPr lang="es-MX" sz="1200">
                  <a:solidFill>
                    <a:srgbClr val="000000"/>
                  </a:solidFill>
                  <a:latin typeface="Tahoma" pitchFamily="34" charset="0"/>
                </a:rPr>
                <a:t>Baja Oferta Escolar</a:t>
              </a:r>
              <a:endParaRPr lang="en-US" sz="1200">
                <a:latin typeface="Tahoma" pitchFamily="34" charset="0"/>
              </a:endParaRPr>
            </a:p>
          </p:txBody>
        </p:sp>
        <p:sp>
          <p:nvSpPr>
            <p:cNvPr id="49161" name="AutoShape 9"/>
            <p:cNvSpPr>
              <a:spLocks noChangeArrowheads="1"/>
            </p:cNvSpPr>
            <p:nvPr/>
          </p:nvSpPr>
          <p:spPr bwMode="auto">
            <a:xfrm>
              <a:off x="4577" y="4754"/>
              <a:ext cx="3076" cy="680"/>
            </a:xfrm>
            <a:prstGeom prst="flowChartProcess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64922" tIns="32461" rIns="64922" bIns="32461" anchor="ctr"/>
            <a:lstStyle/>
            <a:p>
              <a:pPr algn="ctr">
                <a:spcBef>
                  <a:spcPct val="50000"/>
                </a:spcBef>
              </a:pPr>
              <a:r>
                <a:rPr lang="es-MX" sz="1200">
                  <a:solidFill>
                    <a:srgbClr val="000000"/>
                  </a:solidFill>
                  <a:latin typeface="Tahoma" pitchFamily="34" charset="0"/>
                </a:rPr>
                <a:t>Baja asistencia escolar en educación </a:t>
              </a:r>
            </a:p>
            <a:p>
              <a:pPr algn="ctr">
                <a:spcBef>
                  <a:spcPct val="50000"/>
                </a:spcBef>
              </a:pPr>
              <a:r>
                <a:rPr lang="es-MX" sz="1200">
                  <a:solidFill>
                    <a:srgbClr val="000000"/>
                  </a:solidFill>
                  <a:latin typeface="Tahoma" pitchFamily="34" charset="0"/>
                </a:rPr>
                <a:t>Básica secundaria en el municipio</a:t>
              </a:r>
              <a:endParaRPr lang="en-US" sz="1200">
                <a:latin typeface="Tahoma" pitchFamily="34" charset="0"/>
              </a:endParaRPr>
            </a:p>
          </p:txBody>
        </p:sp>
        <p:sp>
          <p:nvSpPr>
            <p:cNvPr id="49162" name="AutoShape 10"/>
            <p:cNvSpPr>
              <a:spLocks noChangeArrowheads="1"/>
            </p:cNvSpPr>
            <p:nvPr/>
          </p:nvSpPr>
          <p:spPr bwMode="auto">
            <a:xfrm>
              <a:off x="6560" y="3648"/>
              <a:ext cx="1828" cy="681"/>
            </a:xfrm>
            <a:prstGeom prst="flowChartProcess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64922" tIns="32461" rIns="64922" bIns="32461" anchor="ctr"/>
            <a:lstStyle/>
            <a:p>
              <a:pPr algn="ctr">
                <a:spcBef>
                  <a:spcPct val="50000"/>
                </a:spcBef>
              </a:pPr>
              <a:r>
                <a:rPr lang="es-MX" sz="1200">
                  <a:solidFill>
                    <a:srgbClr val="000000"/>
                  </a:solidFill>
                  <a:latin typeface="Tahoma" pitchFamily="34" charset="0"/>
                </a:rPr>
                <a:t>Niños desamparados</a:t>
              </a:r>
            </a:p>
            <a:p>
              <a:pPr algn="ctr">
                <a:spcBef>
                  <a:spcPct val="50000"/>
                </a:spcBef>
              </a:pPr>
              <a:r>
                <a:rPr lang="es-MX" sz="1200">
                  <a:solidFill>
                    <a:srgbClr val="000000"/>
                  </a:solidFill>
                  <a:latin typeface="Tahoma" pitchFamily="34" charset="0"/>
                </a:rPr>
                <a:t>y jóvenes en ocio</a:t>
              </a:r>
              <a:endParaRPr lang="en-US" sz="1200">
                <a:latin typeface="Tahoma" pitchFamily="34" charset="0"/>
              </a:endParaRPr>
            </a:p>
          </p:txBody>
        </p:sp>
        <p:sp>
          <p:nvSpPr>
            <p:cNvPr id="49163" name="AutoShape 11"/>
            <p:cNvSpPr>
              <a:spLocks noChangeArrowheads="1"/>
            </p:cNvSpPr>
            <p:nvPr/>
          </p:nvSpPr>
          <p:spPr bwMode="auto">
            <a:xfrm>
              <a:off x="4519" y="3648"/>
              <a:ext cx="1294" cy="681"/>
            </a:xfrm>
            <a:prstGeom prst="flowChartProcess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64922" tIns="32461" rIns="64922" bIns="32461" anchor="ctr"/>
            <a:lstStyle/>
            <a:p>
              <a:pPr algn="ctr">
                <a:spcBef>
                  <a:spcPct val="50000"/>
                </a:spcBef>
              </a:pPr>
              <a:r>
                <a:rPr lang="es-MX" sz="1200">
                  <a:solidFill>
                    <a:srgbClr val="000000"/>
                  </a:solidFill>
                  <a:latin typeface="Tahoma" pitchFamily="34" charset="0"/>
                </a:rPr>
                <a:t>Niños </a:t>
              </a:r>
            </a:p>
            <a:p>
              <a:pPr algn="ctr">
                <a:spcBef>
                  <a:spcPct val="50000"/>
                </a:spcBef>
              </a:pPr>
              <a:r>
                <a:rPr lang="es-MX" sz="1200">
                  <a:solidFill>
                    <a:srgbClr val="000000"/>
                  </a:solidFill>
                  <a:latin typeface="Tahoma" pitchFamily="34" charset="0"/>
                </a:rPr>
                <a:t>Trabajadores</a:t>
              </a:r>
              <a:endParaRPr lang="en-US" sz="1200">
                <a:latin typeface="Tahoma" pitchFamily="34" charset="0"/>
              </a:endParaRPr>
            </a:p>
          </p:txBody>
        </p:sp>
        <p:sp>
          <p:nvSpPr>
            <p:cNvPr id="49164" name="AutoShape 12"/>
            <p:cNvSpPr>
              <a:spLocks noChangeArrowheads="1"/>
            </p:cNvSpPr>
            <p:nvPr/>
          </p:nvSpPr>
          <p:spPr bwMode="auto">
            <a:xfrm>
              <a:off x="1883" y="3648"/>
              <a:ext cx="1763" cy="681"/>
            </a:xfrm>
            <a:prstGeom prst="flowChartProcess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64922" tIns="32461" rIns="64922" bIns="32461" anchor="ctr"/>
            <a:lstStyle/>
            <a:p>
              <a:pPr algn="ctr">
                <a:spcBef>
                  <a:spcPct val="50000"/>
                </a:spcBef>
              </a:pPr>
              <a:r>
                <a:rPr lang="es-MX" sz="1200">
                  <a:solidFill>
                    <a:srgbClr val="000000"/>
                  </a:solidFill>
                  <a:latin typeface="Tahoma" pitchFamily="34" charset="0"/>
                </a:rPr>
                <a:t>Niños Sin Ciclo </a:t>
              </a:r>
            </a:p>
            <a:p>
              <a:pPr algn="ctr">
                <a:spcBef>
                  <a:spcPct val="50000"/>
                </a:spcBef>
              </a:pPr>
              <a:r>
                <a:rPr lang="es-MX" sz="1200">
                  <a:solidFill>
                    <a:srgbClr val="000000"/>
                  </a:solidFill>
                  <a:latin typeface="Tahoma" pitchFamily="34" charset="0"/>
                </a:rPr>
                <a:t>Educativo Completo</a:t>
              </a:r>
              <a:endParaRPr lang="en-US" sz="1200">
                <a:latin typeface="Tahoma" pitchFamily="34" charset="0"/>
              </a:endParaRPr>
            </a:p>
          </p:txBody>
        </p:sp>
        <p:sp>
          <p:nvSpPr>
            <p:cNvPr id="49165" name="AutoShape 13"/>
            <p:cNvSpPr>
              <a:spLocks noChangeArrowheads="1"/>
            </p:cNvSpPr>
            <p:nvPr/>
          </p:nvSpPr>
          <p:spPr bwMode="auto">
            <a:xfrm>
              <a:off x="5710" y="2628"/>
              <a:ext cx="2549" cy="425"/>
            </a:xfrm>
            <a:prstGeom prst="flowChartProcess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64922" tIns="32461" rIns="64922" bIns="32461" anchor="ctr"/>
            <a:lstStyle/>
            <a:p>
              <a:pPr algn="ctr">
                <a:spcBef>
                  <a:spcPct val="50000"/>
                </a:spcBef>
              </a:pPr>
              <a:r>
                <a:rPr lang="es-MX" sz="1200">
                  <a:solidFill>
                    <a:srgbClr val="000000"/>
                  </a:solidFill>
                  <a:latin typeface="Tahoma" pitchFamily="34" charset="0"/>
                </a:rPr>
                <a:t>Descomposición Sociofamiliar</a:t>
              </a:r>
              <a:endParaRPr lang="en-US" sz="1200">
                <a:latin typeface="Tahoma" pitchFamily="34" charset="0"/>
              </a:endParaRPr>
            </a:p>
          </p:txBody>
        </p:sp>
        <p:sp>
          <p:nvSpPr>
            <p:cNvPr id="49166" name="AutoShape 14"/>
            <p:cNvSpPr>
              <a:spLocks noChangeArrowheads="1"/>
            </p:cNvSpPr>
            <p:nvPr/>
          </p:nvSpPr>
          <p:spPr bwMode="auto">
            <a:xfrm>
              <a:off x="1968" y="2628"/>
              <a:ext cx="2319" cy="425"/>
            </a:xfrm>
            <a:prstGeom prst="flowChartProcess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64922" tIns="32461" rIns="64922" bIns="32461" anchor="ctr"/>
            <a:lstStyle/>
            <a:p>
              <a:pPr algn="ctr">
                <a:spcBef>
                  <a:spcPct val="50000"/>
                </a:spcBef>
              </a:pPr>
              <a:r>
                <a:rPr lang="es-MX" sz="1200">
                  <a:solidFill>
                    <a:srgbClr val="000000"/>
                  </a:solidFill>
                  <a:latin typeface="Tahoma" pitchFamily="34" charset="0"/>
                </a:rPr>
                <a:t>Deficiente Capital Humano</a:t>
              </a:r>
              <a:endParaRPr lang="en-US" sz="1200">
                <a:latin typeface="Tahoma" pitchFamily="34" charset="0"/>
              </a:endParaRPr>
            </a:p>
          </p:txBody>
        </p:sp>
        <p:sp>
          <p:nvSpPr>
            <p:cNvPr id="49167" name="AutoShape 15"/>
            <p:cNvSpPr>
              <a:spLocks noChangeArrowheads="1"/>
            </p:cNvSpPr>
            <p:nvPr/>
          </p:nvSpPr>
          <p:spPr bwMode="auto">
            <a:xfrm>
              <a:off x="3754" y="1777"/>
              <a:ext cx="2666" cy="340"/>
            </a:xfrm>
            <a:prstGeom prst="flowChartProcess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64922" tIns="32461" rIns="64922" bIns="32461" anchor="ctr"/>
            <a:lstStyle/>
            <a:p>
              <a:pPr algn="ctr">
                <a:spcBef>
                  <a:spcPct val="50000"/>
                </a:spcBef>
              </a:pPr>
              <a:r>
                <a:rPr lang="es-MX" sz="1200">
                  <a:solidFill>
                    <a:srgbClr val="000000"/>
                  </a:solidFill>
                  <a:latin typeface="Tahoma" pitchFamily="34" charset="0"/>
                </a:rPr>
                <a:t>Reducida Competitividad  Local</a:t>
              </a:r>
              <a:endParaRPr lang="en-US" sz="1200">
                <a:latin typeface="Tahoma" pitchFamily="34" charset="0"/>
              </a:endParaRPr>
            </a:p>
          </p:txBody>
        </p:sp>
        <p:sp>
          <p:nvSpPr>
            <p:cNvPr id="49168" name="AutoShape 16"/>
            <p:cNvSpPr>
              <a:spLocks noChangeArrowheads="1"/>
            </p:cNvSpPr>
            <p:nvPr/>
          </p:nvSpPr>
          <p:spPr bwMode="auto">
            <a:xfrm>
              <a:off x="3584" y="6625"/>
              <a:ext cx="1202" cy="766"/>
            </a:xfrm>
            <a:prstGeom prst="flowChartProcess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64922" tIns="32461" rIns="64922" bIns="32461" anchor="ctr"/>
            <a:lstStyle/>
            <a:p>
              <a:pPr algn="ctr">
                <a:spcBef>
                  <a:spcPct val="50000"/>
                </a:spcBef>
              </a:pPr>
              <a:r>
                <a:rPr lang="es-MX" sz="1200">
                  <a:solidFill>
                    <a:srgbClr val="000000"/>
                  </a:solidFill>
                  <a:latin typeface="Tahoma" pitchFamily="34" charset="0"/>
                </a:rPr>
                <a:t> Capacidad </a:t>
              </a:r>
            </a:p>
            <a:p>
              <a:pPr algn="ctr">
                <a:spcBef>
                  <a:spcPct val="50000"/>
                </a:spcBef>
              </a:pPr>
              <a:r>
                <a:rPr lang="es-MX" sz="1200">
                  <a:solidFill>
                    <a:srgbClr val="000000"/>
                  </a:solidFill>
                  <a:latin typeface="Tahoma" pitchFamily="34" charset="0"/>
                </a:rPr>
                <a:t>Subutilizada</a:t>
              </a:r>
            </a:p>
            <a:p>
              <a:pPr algn="ctr">
                <a:spcBef>
                  <a:spcPct val="50000"/>
                </a:spcBef>
              </a:pPr>
              <a:r>
                <a:rPr lang="es-MX" sz="1200">
                  <a:solidFill>
                    <a:srgbClr val="000000"/>
                  </a:solidFill>
                  <a:latin typeface="Tahoma" pitchFamily="34" charset="0"/>
                </a:rPr>
                <a:t>(2)</a:t>
              </a:r>
              <a:endParaRPr lang="en-US" sz="1200">
                <a:latin typeface="Tahoma" pitchFamily="34" charset="0"/>
              </a:endParaRPr>
            </a:p>
          </p:txBody>
        </p:sp>
        <p:sp>
          <p:nvSpPr>
            <p:cNvPr id="49169" name="AutoShape 17"/>
            <p:cNvSpPr>
              <a:spLocks noChangeArrowheads="1"/>
            </p:cNvSpPr>
            <p:nvPr/>
          </p:nvSpPr>
          <p:spPr bwMode="auto">
            <a:xfrm>
              <a:off x="5284" y="6625"/>
              <a:ext cx="1248" cy="766"/>
            </a:xfrm>
            <a:prstGeom prst="flowChartProcess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64922" tIns="32461" rIns="64922" bIns="32461" anchor="ctr"/>
            <a:lstStyle/>
            <a:p>
              <a:pPr algn="ctr">
                <a:spcBef>
                  <a:spcPct val="50000"/>
                </a:spcBef>
              </a:pPr>
              <a:r>
                <a:rPr lang="es-MX" sz="1200">
                  <a:solidFill>
                    <a:srgbClr val="000000"/>
                  </a:solidFill>
                  <a:latin typeface="Tahoma" pitchFamily="34" charset="0"/>
                </a:rPr>
                <a:t> Insuficiente</a:t>
              </a:r>
            </a:p>
            <a:p>
              <a:pPr algn="ctr">
                <a:spcBef>
                  <a:spcPct val="50000"/>
                </a:spcBef>
              </a:pPr>
              <a:r>
                <a:rPr lang="es-MX" sz="1200">
                  <a:solidFill>
                    <a:srgbClr val="000000"/>
                  </a:solidFill>
                  <a:latin typeface="Tahoma" pitchFamily="34" charset="0"/>
                </a:rPr>
                <a:t>Planta</a:t>
              </a:r>
            </a:p>
            <a:p>
              <a:pPr algn="ctr">
                <a:spcBef>
                  <a:spcPct val="50000"/>
                </a:spcBef>
              </a:pPr>
              <a:r>
                <a:rPr lang="es-MX" sz="1200">
                  <a:solidFill>
                    <a:srgbClr val="000000"/>
                  </a:solidFill>
                  <a:latin typeface="Tahoma" pitchFamily="34" charset="0"/>
                </a:rPr>
                <a:t>Docente (3)</a:t>
              </a:r>
              <a:endParaRPr lang="en-US" sz="1200">
                <a:latin typeface="Tahoma" pitchFamily="34" charset="0"/>
              </a:endParaRPr>
            </a:p>
          </p:txBody>
        </p:sp>
        <p:sp>
          <p:nvSpPr>
            <p:cNvPr id="49170" name="Line 18"/>
            <p:cNvSpPr>
              <a:spLocks noChangeShapeType="1"/>
            </p:cNvSpPr>
            <p:nvPr/>
          </p:nvSpPr>
          <p:spPr bwMode="auto">
            <a:xfrm flipV="1">
              <a:off x="2563" y="6455"/>
              <a:ext cx="0" cy="17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49171" name="Line 19"/>
            <p:cNvSpPr>
              <a:spLocks noChangeShapeType="1"/>
            </p:cNvSpPr>
            <p:nvPr/>
          </p:nvSpPr>
          <p:spPr bwMode="auto">
            <a:xfrm flipH="1" flipV="1">
              <a:off x="4233" y="6455"/>
              <a:ext cx="1" cy="17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49172" name="Line 20"/>
            <p:cNvSpPr>
              <a:spLocks noChangeShapeType="1"/>
            </p:cNvSpPr>
            <p:nvPr/>
          </p:nvSpPr>
          <p:spPr bwMode="auto">
            <a:xfrm flipV="1">
              <a:off x="6050" y="6455"/>
              <a:ext cx="0" cy="17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49173" name="Line 21"/>
            <p:cNvSpPr>
              <a:spLocks noChangeShapeType="1"/>
            </p:cNvSpPr>
            <p:nvPr/>
          </p:nvSpPr>
          <p:spPr bwMode="auto">
            <a:xfrm>
              <a:off x="2563" y="6455"/>
              <a:ext cx="348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49174" name="Line 22"/>
            <p:cNvSpPr>
              <a:spLocks noChangeShapeType="1"/>
            </p:cNvSpPr>
            <p:nvPr/>
          </p:nvSpPr>
          <p:spPr bwMode="auto">
            <a:xfrm flipV="1">
              <a:off x="4233" y="6199"/>
              <a:ext cx="1" cy="25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lg" len="lg"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cxnSp>
          <p:nvCxnSpPr>
            <p:cNvPr id="49175" name="AutoShape 23"/>
            <p:cNvCxnSpPr>
              <a:cxnSpLocks noChangeShapeType="1"/>
              <a:stCxn id="49157" idx="0"/>
              <a:endCxn id="49159" idx="2"/>
            </p:cNvCxnSpPr>
            <p:nvPr/>
          </p:nvCxnSpPr>
          <p:spPr bwMode="auto">
            <a:xfrm rot="5400000" flipH="1">
              <a:off x="7814" y="6097"/>
              <a:ext cx="426" cy="630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lg" len="lg"/>
            </a:ln>
            <a:effectLst/>
          </p:spPr>
        </p:cxnSp>
        <p:cxnSp>
          <p:nvCxnSpPr>
            <p:cNvPr id="49176" name="AutoShape 24"/>
            <p:cNvCxnSpPr>
              <a:cxnSpLocks noChangeShapeType="1"/>
              <a:stCxn id="49160" idx="0"/>
              <a:endCxn id="49161" idx="2"/>
            </p:cNvCxnSpPr>
            <p:nvPr/>
          </p:nvCxnSpPr>
          <p:spPr bwMode="auto">
            <a:xfrm rot="16200000">
              <a:off x="5047" y="4792"/>
              <a:ext cx="425" cy="1710"/>
            </a:xfrm>
            <a:prstGeom prst="bentConnector3">
              <a:avLst>
                <a:gd name="adj1" fmla="val 49884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</p:spPr>
        </p:cxnSp>
        <p:cxnSp>
          <p:nvCxnSpPr>
            <p:cNvPr id="49177" name="AutoShape 25"/>
            <p:cNvCxnSpPr>
              <a:cxnSpLocks noChangeShapeType="1"/>
              <a:stCxn id="49159" idx="0"/>
              <a:endCxn id="49161" idx="2"/>
            </p:cNvCxnSpPr>
            <p:nvPr/>
          </p:nvCxnSpPr>
          <p:spPr bwMode="auto">
            <a:xfrm rot="5400000" flipH="1">
              <a:off x="6701" y="4848"/>
              <a:ext cx="425" cy="1597"/>
            </a:xfrm>
            <a:prstGeom prst="bentConnector3">
              <a:avLst>
                <a:gd name="adj1" fmla="val 49884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lg" len="lg"/>
            </a:ln>
            <a:effectLst/>
          </p:spPr>
        </p:cxnSp>
        <p:cxnSp>
          <p:nvCxnSpPr>
            <p:cNvPr id="49178" name="AutoShape 26"/>
            <p:cNvCxnSpPr>
              <a:cxnSpLocks noChangeShapeType="1"/>
              <a:stCxn id="49161" idx="0"/>
              <a:endCxn id="49163" idx="2"/>
            </p:cNvCxnSpPr>
            <p:nvPr/>
          </p:nvCxnSpPr>
          <p:spPr bwMode="auto">
            <a:xfrm rot="5400000" flipH="1">
              <a:off x="5428" y="4067"/>
              <a:ext cx="425" cy="949"/>
            </a:xfrm>
            <a:prstGeom prst="bentConnector3">
              <a:avLst>
                <a:gd name="adj1" fmla="val 50116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lg" len="med"/>
            </a:ln>
            <a:effectLst/>
          </p:spPr>
        </p:cxnSp>
        <p:cxnSp>
          <p:nvCxnSpPr>
            <p:cNvPr id="49179" name="AutoShape 27"/>
            <p:cNvCxnSpPr>
              <a:cxnSpLocks noChangeShapeType="1"/>
            </p:cNvCxnSpPr>
            <p:nvPr/>
          </p:nvCxnSpPr>
          <p:spPr bwMode="auto">
            <a:xfrm rot="5400000" flipH="1">
              <a:off x="4030" y="3288"/>
              <a:ext cx="425" cy="2508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lg" len="med"/>
            </a:ln>
            <a:effectLst/>
          </p:spPr>
        </p:cxnSp>
        <p:cxnSp>
          <p:nvCxnSpPr>
            <p:cNvPr id="49180" name="AutoShape 28"/>
            <p:cNvCxnSpPr>
              <a:cxnSpLocks noChangeShapeType="1"/>
              <a:stCxn id="49161" idx="0"/>
              <a:endCxn id="49162" idx="2"/>
            </p:cNvCxnSpPr>
            <p:nvPr/>
          </p:nvCxnSpPr>
          <p:spPr bwMode="auto">
            <a:xfrm rot="16200000">
              <a:off x="6582" y="3862"/>
              <a:ext cx="425" cy="1359"/>
            </a:xfrm>
            <a:prstGeom prst="bentConnector3">
              <a:avLst>
                <a:gd name="adj1" fmla="val 50116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lg" len="med"/>
            </a:ln>
            <a:effectLst/>
          </p:spPr>
        </p:cxnSp>
        <p:cxnSp>
          <p:nvCxnSpPr>
            <p:cNvPr id="49181" name="AutoShape 29"/>
            <p:cNvCxnSpPr>
              <a:cxnSpLocks noChangeShapeType="1"/>
              <a:stCxn id="49164" idx="0"/>
              <a:endCxn id="49166" idx="2"/>
            </p:cNvCxnSpPr>
            <p:nvPr/>
          </p:nvCxnSpPr>
          <p:spPr bwMode="auto">
            <a:xfrm rot="16200000">
              <a:off x="2649" y="3169"/>
              <a:ext cx="595" cy="363"/>
            </a:xfrm>
            <a:prstGeom prst="bentConnector3">
              <a:avLst>
                <a:gd name="adj1" fmla="val 50083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lg" len="med"/>
            </a:ln>
            <a:effectLst/>
          </p:spPr>
        </p:cxnSp>
        <p:cxnSp>
          <p:nvCxnSpPr>
            <p:cNvPr id="49182" name="AutoShape 30"/>
            <p:cNvCxnSpPr>
              <a:cxnSpLocks noChangeShapeType="1"/>
              <a:stCxn id="49163" idx="0"/>
              <a:endCxn id="49166" idx="2"/>
            </p:cNvCxnSpPr>
            <p:nvPr/>
          </p:nvCxnSpPr>
          <p:spPr bwMode="auto">
            <a:xfrm rot="5400000" flipH="1">
              <a:off x="3849" y="2332"/>
              <a:ext cx="595" cy="2038"/>
            </a:xfrm>
            <a:prstGeom prst="bentConnector3">
              <a:avLst>
                <a:gd name="adj1" fmla="val 50083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lg" len="med"/>
            </a:ln>
            <a:effectLst/>
          </p:spPr>
        </p:cxnSp>
        <p:cxnSp>
          <p:nvCxnSpPr>
            <p:cNvPr id="49183" name="AutoShape 31"/>
            <p:cNvCxnSpPr>
              <a:cxnSpLocks noChangeShapeType="1"/>
              <a:stCxn id="49162" idx="0"/>
              <a:endCxn id="49165" idx="2"/>
            </p:cNvCxnSpPr>
            <p:nvPr/>
          </p:nvCxnSpPr>
          <p:spPr bwMode="auto">
            <a:xfrm rot="5400000" flipH="1">
              <a:off x="6932" y="3106"/>
              <a:ext cx="595" cy="489"/>
            </a:xfrm>
            <a:prstGeom prst="bentConnector3">
              <a:avLst>
                <a:gd name="adj1" fmla="val 50083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lg" len="med"/>
            </a:ln>
            <a:effectLst/>
          </p:spPr>
        </p:cxnSp>
        <p:cxnSp>
          <p:nvCxnSpPr>
            <p:cNvPr id="49184" name="AutoShape 32"/>
            <p:cNvCxnSpPr>
              <a:cxnSpLocks noChangeShapeType="1"/>
              <a:stCxn id="49166" idx="0"/>
              <a:endCxn id="49167" idx="2"/>
            </p:cNvCxnSpPr>
            <p:nvPr/>
          </p:nvCxnSpPr>
          <p:spPr bwMode="auto">
            <a:xfrm rot="16200000">
              <a:off x="3852" y="1393"/>
              <a:ext cx="511" cy="1959"/>
            </a:xfrm>
            <a:prstGeom prst="bentConnector3">
              <a:avLst>
                <a:gd name="adj1" fmla="val 49903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lg" len="med"/>
            </a:ln>
            <a:effectLst/>
          </p:spPr>
        </p:cxnSp>
        <p:cxnSp>
          <p:nvCxnSpPr>
            <p:cNvPr id="49185" name="AutoShape 33"/>
            <p:cNvCxnSpPr>
              <a:cxnSpLocks noChangeShapeType="1"/>
              <a:stCxn id="49165" idx="0"/>
              <a:endCxn id="49167" idx="2"/>
            </p:cNvCxnSpPr>
            <p:nvPr/>
          </p:nvCxnSpPr>
          <p:spPr bwMode="auto">
            <a:xfrm rot="5400000" flipH="1">
              <a:off x="5780" y="1424"/>
              <a:ext cx="511" cy="1898"/>
            </a:xfrm>
            <a:prstGeom prst="bentConnector3">
              <a:avLst>
                <a:gd name="adj1" fmla="val 49903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lg" len="med"/>
            </a:ln>
            <a:effectLst/>
          </p:spPr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1619250" y="260350"/>
            <a:ext cx="5616575" cy="720725"/>
          </a:xfrm>
        </p:spPr>
        <p:txBody>
          <a:bodyPr/>
          <a:lstStyle/>
          <a:p>
            <a:r>
              <a:rPr lang="es-ES" sz="2400" b="1">
                <a:solidFill>
                  <a:schemeClr val="bg1"/>
                </a:solidFill>
                <a:latin typeface="Tahoma" pitchFamily="34" charset="0"/>
              </a:rPr>
              <a:t>Árbol de Objetivos</a:t>
            </a:r>
          </a:p>
        </p:txBody>
      </p:sp>
      <p:grpSp>
        <p:nvGrpSpPr>
          <p:cNvPr id="50179" name="Group 3"/>
          <p:cNvGrpSpPr>
            <a:grpSpLocks noChangeAspect="1"/>
          </p:cNvGrpSpPr>
          <p:nvPr/>
        </p:nvGrpSpPr>
        <p:grpSpPr bwMode="auto">
          <a:xfrm>
            <a:off x="1042988" y="1125538"/>
            <a:ext cx="7632700" cy="5567362"/>
            <a:chOff x="1710" y="1430"/>
            <a:chExt cx="8504" cy="6201"/>
          </a:xfrm>
        </p:grpSpPr>
        <p:sp>
          <p:nvSpPr>
            <p:cNvPr id="50180" name="AutoShape 4"/>
            <p:cNvSpPr>
              <a:spLocks noChangeAspect="1" noChangeArrowheads="1"/>
            </p:cNvSpPr>
            <p:nvPr/>
          </p:nvSpPr>
          <p:spPr bwMode="auto">
            <a:xfrm>
              <a:off x="1710" y="1430"/>
              <a:ext cx="8504" cy="6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1000">
                <a:latin typeface="Tahoma" pitchFamily="34" charset="0"/>
              </a:endParaRPr>
            </a:p>
          </p:txBody>
        </p:sp>
        <p:sp>
          <p:nvSpPr>
            <p:cNvPr id="50181" name="AutoShape 5"/>
            <p:cNvSpPr>
              <a:spLocks noChangeArrowheads="1"/>
            </p:cNvSpPr>
            <p:nvPr/>
          </p:nvSpPr>
          <p:spPr bwMode="auto">
            <a:xfrm>
              <a:off x="7407" y="5888"/>
              <a:ext cx="2003" cy="909"/>
            </a:xfrm>
            <a:prstGeom prst="flowChartProcess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63094" tIns="31547" rIns="63094" bIns="31547" anchor="ctr"/>
            <a:lstStyle/>
            <a:p>
              <a:pPr algn="ctr">
                <a:spcBef>
                  <a:spcPct val="50000"/>
                </a:spcBef>
              </a:pPr>
              <a:r>
                <a:rPr lang="es-MX" sz="1000">
                  <a:solidFill>
                    <a:srgbClr val="000000"/>
                  </a:solidFill>
                  <a:latin typeface="Tahoma" pitchFamily="34" charset="0"/>
                </a:rPr>
                <a:t>Ingresos familiares </a:t>
              </a:r>
            </a:p>
            <a:p>
              <a:pPr algn="ctr">
                <a:spcBef>
                  <a:spcPct val="50000"/>
                </a:spcBef>
              </a:pPr>
              <a:r>
                <a:rPr lang="es-MX" sz="1000">
                  <a:solidFill>
                    <a:srgbClr val="000000"/>
                  </a:solidFill>
                  <a:latin typeface="Tahoma" pitchFamily="34" charset="0"/>
                </a:rPr>
                <a:t>Suficientes para costear</a:t>
              </a:r>
            </a:p>
            <a:p>
              <a:pPr algn="ctr">
                <a:spcBef>
                  <a:spcPct val="50000"/>
                </a:spcBef>
              </a:pPr>
              <a:r>
                <a:rPr lang="es-MX" sz="1000">
                  <a:solidFill>
                    <a:srgbClr val="000000"/>
                  </a:solidFill>
                  <a:latin typeface="Tahoma" pitchFamily="34" charset="0"/>
                </a:rPr>
                <a:t> permanencia escolar</a:t>
              </a:r>
            </a:p>
            <a:p>
              <a:pPr algn="ctr">
                <a:spcBef>
                  <a:spcPct val="50000"/>
                </a:spcBef>
              </a:pPr>
              <a:r>
                <a:rPr lang="es-MX" sz="1000">
                  <a:solidFill>
                    <a:srgbClr val="000000"/>
                  </a:solidFill>
                  <a:latin typeface="Tahoma" pitchFamily="34" charset="0"/>
                </a:rPr>
                <a:t>(4)</a:t>
              </a:r>
              <a:endParaRPr lang="en-US" sz="1000">
                <a:latin typeface="Times New Roman" pitchFamily="18" charset="0"/>
              </a:endParaRPr>
            </a:p>
          </p:txBody>
        </p:sp>
        <p:sp>
          <p:nvSpPr>
            <p:cNvPr id="50182" name="AutoShape 6"/>
            <p:cNvSpPr>
              <a:spLocks noChangeArrowheads="1"/>
            </p:cNvSpPr>
            <p:nvPr/>
          </p:nvSpPr>
          <p:spPr bwMode="auto">
            <a:xfrm>
              <a:off x="2288" y="5888"/>
              <a:ext cx="1259" cy="743"/>
            </a:xfrm>
            <a:prstGeom prst="flowChartProcess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63094" tIns="31547" rIns="63094" bIns="31547" anchor="ctr"/>
            <a:lstStyle/>
            <a:p>
              <a:pPr algn="ctr">
                <a:spcBef>
                  <a:spcPct val="50000"/>
                </a:spcBef>
              </a:pPr>
              <a:r>
                <a:rPr lang="es-MX" sz="1200">
                  <a:solidFill>
                    <a:srgbClr val="000000"/>
                  </a:solidFill>
                  <a:latin typeface="Tahoma" pitchFamily="34" charset="0"/>
                </a:rPr>
                <a:t>Suficientes</a:t>
              </a:r>
            </a:p>
            <a:p>
              <a:pPr algn="ctr">
                <a:spcBef>
                  <a:spcPct val="50000"/>
                </a:spcBef>
              </a:pPr>
              <a:r>
                <a:rPr lang="es-MX" sz="1200">
                  <a:solidFill>
                    <a:srgbClr val="000000"/>
                  </a:solidFill>
                  <a:latin typeface="Tahoma" pitchFamily="34" charset="0"/>
                </a:rPr>
                <a:t>Aulas dotadas</a:t>
              </a:r>
            </a:p>
            <a:p>
              <a:pPr algn="ctr">
                <a:spcBef>
                  <a:spcPct val="50000"/>
                </a:spcBef>
              </a:pPr>
              <a:r>
                <a:rPr lang="es-MX" sz="1200">
                  <a:solidFill>
                    <a:srgbClr val="000000"/>
                  </a:solidFill>
                  <a:latin typeface="Tahoma" pitchFamily="34" charset="0"/>
                </a:rPr>
                <a:t>(1)</a:t>
              </a:r>
              <a:endParaRPr lang="en-US" sz="1200">
                <a:latin typeface="Times New Roman" pitchFamily="18" charset="0"/>
              </a:endParaRPr>
            </a:p>
          </p:txBody>
        </p:sp>
        <p:sp>
          <p:nvSpPr>
            <p:cNvPr id="50183" name="AutoShape 7"/>
            <p:cNvSpPr>
              <a:spLocks noChangeArrowheads="1"/>
            </p:cNvSpPr>
            <p:nvPr/>
          </p:nvSpPr>
          <p:spPr bwMode="auto">
            <a:xfrm>
              <a:off x="7076" y="5145"/>
              <a:ext cx="1826" cy="329"/>
            </a:xfrm>
            <a:prstGeom prst="flowChartProcess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63094" tIns="31547" rIns="63094" bIns="31547" anchor="ctr"/>
            <a:lstStyle/>
            <a:p>
              <a:pPr algn="ctr">
                <a:spcBef>
                  <a:spcPct val="50000"/>
                </a:spcBef>
              </a:pPr>
              <a:r>
                <a:rPr lang="es-MX" sz="1200">
                  <a:solidFill>
                    <a:srgbClr val="000000"/>
                  </a:solidFill>
                  <a:latin typeface="Tahoma" pitchFamily="34" charset="0"/>
                </a:rPr>
                <a:t>Alta demanda escolar</a:t>
              </a:r>
              <a:endParaRPr lang="en-US" sz="1200">
                <a:latin typeface="Times New Roman" pitchFamily="18" charset="0"/>
              </a:endParaRPr>
            </a:p>
          </p:txBody>
        </p:sp>
        <p:sp>
          <p:nvSpPr>
            <p:cNvPr id="50184" name="AutoShape 8"/>
            <p:cNvSpPr>
              <a:spLocks noChangeArrowheads="1"/>
            </p:cNvSpPr>
            <p:nvPr/>
          </p:nvSpPr>
          <p:spPr bwMode="auto">
            <a:xfrm>
              <a:off x="2535" y="5145"/>
              <a:ext cx="1628" cy="329"/>
            </a:xfrm>
            <a:prstGeom prst="flowChartProcess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63094" tIns="31547" rIns="63094" bIns="31547" anchor="ctr"/>
            <a:lstStyle/>
            <a:p>
              <a:pPr algn="ctr">
                <a:spcBef>
                  <a:spcPct val="50000"/>
                </a:spcBef>
              </a:pPr>
              <a:r>
                <a:rPr lang="es-MX" sz="1200">
                  <a:solidFill>
                    <a:srgbClr val="000000"/>
                  </a:solidFill>
                  <a:latin typeface="Tahoma" pitchFamily="34" charset="0"/>
                </a:rPr>
                <a:t>Alta  oferta escolar</a:t>
              </a:r>
              <a:endParaRPr lang="en-US" sz="1200">
                <a:latin typeface="Times New Roman" pitchFamily="18" charset="0"/>
              </a:endParaRPr>
            </a:p>
          </p:txBody>
        </p:sp>
        <p:sp>
          <p:nvSpPr>
            <p:cNvPr id="50185" name="AutoShape 9"/>
            <p:cNvSpPr>
              <a:spLocks noChangeArrowheads="1"/>
            </p:cNvSpPr>
            <p:nvPr/>
          </p:nvSpPr>
          <p:spPr bwMode="auto">
            <a:xfrm>
              <a:off x="4336" y="4072"/>
              <a:ext cx="2954" cy="660"/>
            </a:xfrm>
            <a:prstGeom prst="flowChartProcess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63094" tIns="31547" rIns="63094" bIns="31547" anchor="ctr"/>
            <a:lstStyle/>
            <a:p>
              <a:pPr algn="ctr">
                <a:spcBef>
                  <a:spcPct val="50000"/>
                </a:spcBef>
              </a:pPr>
              <a:r>
                <a:rPr lang="es-MX" sz="1200">
                  <a:solidFill>
                    <a:srgbClr val="000000"/>
                  </a:solidFill>
                  <a:latin typeface="Tahoma" pitchFamily="34" charset="0"/>
                </a:rPr>
                <a:t>Alta  asistencia escolar en educación </a:t>
              </a:r>
            </a:p>
            <a:p>
              <a:pPr algn="ctr">
                <a:spcBef>
                  <a:spcPct val="50000"/>
                </a:spcBef>
              </a:pPr>
              <a:r>
                <a:rPr lang="es-MX" sz="1200">
                  <a:solidFill>
                    <a:srgbClr val="000000"/>
                  </a:solidFill>
                  <a:latin typeface="Tahoma" pitchFamily="34" charset="0"/>
                </a:rPr>
                <a:t>Básica secundaria en el municipio</a:t>
              </a:r>
              <a:endParaRPr lang="en-US" sz="1200">
                <a:latin typeface="Times New Roman" pitchFamily="18" charset="0"/>
              </a:endParaRPr>
            </a:p>
          </p:txBody>
        </p:sp>
        <p:sp>
          <p:nvSpPr>
            <p:cNvPr id="50186" name="AutoShape 10"/>
            <p:cNvSpPr>
              <a:spLocks noChangeArrowheads="1"/>
            </p:cNvSpPr>
            <p:nvPr/>
          </p:nvSpPr>
          <p:spPr bwMode="auto">
            <a:xfrm>
              <a:off x="6960" y="2998"/>
              <a:ext cx="1778" cy="661"/>
            </a:xfrm>
            <a:prstGeom prst="flowChartProcess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63094" tIns="31547" rIns="63094" bIns="31547" anchor="ctr"/>
            <a:lstStyle/>
            <a:p>
              <a:pPr algn="ctr">
                <a:spcBef>
                  <a:spcPct val="50000"/>
                </a:spcBef>
              </a:pPr>
              <a:r>
                <a:rPr lang="es-MX" sz="1200">
                  <a:solidFill>
                    <a:srgbClr val="000000"/>
                  </a:solidFill>
                  <a:latin typeface="Tahoma" pitchFamily="34" charset="0"/>
                </a:rPr>
                <a:t>Niños y jóvenes en</a:t>
              </a:r>
            </a:p>
            <a:p>
              <a:pPr algn="ctr">
                <a:spcBef>
                  <a:spcPct val="50000"/>
                </a:spcBef>
              </a:pPr>
              <a:r>
                <a:rPr lang="es-MX" sz="1200">
                  <a:solidFill>
                    <a:srgbClr val="000000"/>
                  </a:solidFill>
                  <a:latin typeface="Tahoma" pitchFamily="34" charset="0"/>
                </a:rPr>
                <a:t> uso sano del tiempo</a:t>
              </a:r>
              <a:endParaRPr lang="en-US" sz="1200">
                <a:latin typeface="Times New Roman" pitchFamily="18" charset="0"/>
              </a:endParaRPr>
            </a:p>
          </p:txBody>
        </p:sp>
        <p:sp>
          <p:nvSpPr>
            <p:cNvPr id="50187" name="AutoShape 11"/>
            <p:cNvSpPr>
              <a:spLocks noChangeArrowheads="1"/>
            </p:cNvSpPr>
            <p:nvPr/>
          </p:nvSpPr>
          <p:spPr bwMode="auto">
            <a:xfrm>
              <a:off x="4648" y="2998"/>
              <a:ext cx="1766" cy="661"/>
            </a:xfrm>
            <a:prstGeom prst="flowChartProcess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63094" tIns="31547" rIns="63094" bIns="31547" anchor="ctr"/>
            <a:lstStyle/>
            <a:p>
              <a:pPr algn="ctr">
                <a:spcBef>
                  <a:spcPct val="50000"/>
                </a:spcBef>
              </a:pPr>
              <a:r>
                <a:rPr lang="es-MX" sz="1200">
                  <a:solidFill>
                    <a:srgbClr val="000000"/>
                  </a:solidFill>
                  <a:latin typeface="Tahoma" pitchFamily="34" charset="0"/>
                </a:rPr>
                <a:t>Reducido número de </a:t>
              </a:r>
            </a:p>
            <a:p>
              <a:pPr algn="ctr">
                <a:spcBef>
                  <a:spcPct val="50000"/>
                </a:spcBef>
              </a:pPr>
              <a:r>
                <a:rPr lang="es-MX" sz="1200">
                  <a:solidFill>
                    <a:srgbClr val="000000"/>
                  </a:solidFill>
                  <a:latin typeface="Tahoma" pitchFamily="34" charset="0"/>
                </a:rPr>
                <a:t>Niños trabajadores</a:t>
              </a:r>
              <a:endParaRPr lang="en-US" sz="1200">
                <a:latin typeface="Times New Roman" pitchFamily="18" charset="0"/>
              </a:endParaRPr>
            </a:p>
          </p:txBody>
        </p:sp>
        <p:sp>
          <p:nvSpPr>
            <p:cNvPr id="50188" name="AutoShape 12"/>
            <p:cNvSpPr>
              <a:spLocks noChangeArrowheads="1"/>
            </p:cNvSpPr>
            <p:nvPr/>
          </p:nvSpPr>
          <p:spPr bwMode="auto">
            <a:xfrm>
              <a:off x="2419" y="2998"/>
              <a:ext cx="1676" cy="661"/>
            </a:xfrm>
            <a:prstGeom prst="flowChartProcess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63094" tIns="31547" rIns="63094" bIns="31547" anchor="ctr"/>
            <a:lstStyle/>
            <a:p>
              <a:pPr algn="ctr">
                <a:spcBef>
                  <a:spcPct val="50000"/>
                </a:spcBef>
              </a:pPr>
              <a:r>
                <a:rPr lang="es-MX" sz="1200">
                  <a:solidFill>
                    <a:srgbClr val="000000"/>
                  </a:solidFill>
                  <a:latin typeface="Tahoma" pitchFamily="34" charset="0"/>
                </a:rPr>
                <a:t>Niños con ciclo </a:t>
              </a:r>
            </a:p>
            <a:p>
              <a:pPr algn="ctr">
                <a:spcBef>
                  <a:spcPct val="50000"/>
                </a:spcBef>
              </a:pPr>
              <a:r>
                <a:rPr lang="es-MX" sz="1200">
                  <a:solidFill>
                    <a:srgbClr val="000000"/>
                  </a:solidFill>
                  <a:latin typeface="Tahoma" pitchFamily="34" charset="0"/>
                </a:rPr>
                <a:t>Educativo completo</a:t>
              </a:r>
              <a:endParaRPr lang="en-US" sz="1200">
                <a:latin typeface="Times New Roman" pitchFamily="18" charset="0"/>
              </a:endParaRPr>
            </a:p>
          </p:txBody>
        </p:sp>
        <p:sp>
          <p:nvSpPr>
            <p:cNvPr id="50189" name="AutoShape 13"/>
            <p:cNvSpPr>
              <a:spLocks noChangeArrowheads="1"/>
            </p:cNvSpPr>
            <p:nvPr/>
          </p:nvSpPr>
          <p:spPr bwMode="auto">
            <a:xfrm>
              <a:off x="5850" y="2150"/>
              <a:ext cx="3600" cy="540"/>
            </a:xfrm>
            <a:prstGeom prst="flowChartProcess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lIns="63094" tIns="31547" rIns="63094" bIns="31547" anchor="ctr"/>
            <a:lstStyle/>
            <a:p>
              <a:pPr algn="ctr">
                <a:spcBef>
                  <a:spcPct val="50000"/>
                </a:spcBef>
              </a:pPr>
              <a:r>
                <a:rPr lang="es-MX" sz="1200">
                  <a:solidFill>
                    <a:srgbClr val="000000"/>
                  </a:solidFill>
                  <a:latin typeface="Tahoma" pitchFamily="34" charset="0"/>
                </a:rPr>
                <a:t>Practicas sociofamiliares </a:t>
              </a:r>
            </a:p>
            <a:p>
              <a:pPr algn="ctr">
                <a:spcBef>
                  <a:spcPct val="50000"/>
                </a:spcBef>
              </a:pPr>
              <a:r>
                <a:rPr lang="es-MX" sz="1200">
                  <a:solidFill>
                    <a:srgbClr val="000000"/>
                  </a:solidFill>
                  <a:latin typeface="Tahoma" pitchFamily="34" charset="0"/>
                </a:rPr>
                <a:t>adecuadas</a:t>
              </a:r>
              <a:endParaRPr lang="en-US" sz="1200">
                <a:latin typeface="Times New Roman" pitchFamily="18" charset="0"/>
              </a:endParaRPr>
            </a:p>
          </p:txBody>
        </p:sp>
        <p:sp>
          <p:nvSpPr>
            <p:cNvPr id="50190" name="AutoShape 14"/>
            <p:cNvSpPr>
              <a:spLocks noChangeArrowheads="1"/>
            </p:cNvSpPr>
            <p:nvPr/>
          </p:nvSpPr>
          <p:spPr bwMode="auto">
            <a:xfrm>
              <a:off x="2501" y="2173"/>
              <a:ext cx="2130" cy="413"/>
            </a:xfrm>
            <a:prstGeom prst="flowChartProcess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63094" tIns="31547" rIns="63094" bIns="31547" anchor="ctr"/>
            <a:lstStyle/>
            <a:p>
              <a:pPr algn="ctr">
                <a:spcBef>
                  <a:spcPct val="50000"/>
                </a:spcBef>
              </a:pPr>
              <a:r>
                <a:rPr lang="es-MX" sz="1200">
                  <a:solidFill>
                    <a:srgbClr val="000000"/>
                  </a:solidFill>
                  <a:latin typeface="Tahoma" pitchFamily="34" charset="0"/>
                </a:rPr>
                <a:t>Calificado capital humano</a:t>
              </a:r>
              <a:endParaRPr lang="en-US" sz="1200">
                <a:latin typeface="Times New Roman" pitchFamily="18" charset="0"/>
              </a:endParaRPr>
            </a:p>
          </p:txBody>
        </p:sp>
        <p:sp>
          <p:nvSpPr>
            <p:cNvPr id="50191" name="AutoShape 15"/>
            <p:cNvSpPr>
              <a:spLocks noChangeArrowheads="1"/>
            </p:cNvSpPr>
            <p:nvPr/>
          </p:nvSpPr>
          <p:spPr bwMode="auto">
            <a:xfrm>
              <a:off x="4235" y="1430"/>
              <a:ext cx="2675" cy="330"/>
            </a:xfrm>
            <a:prstGeom prst="flowChartProcess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63094" tIns="31547" rIns="63094" bIns="31547" anchor="ctr"/>
            <a:lstStyle/>
            <a:p>
              <a:pPr algn="ctr">
                <a:spcBef>
                  <a:spcPct val="50000"/>
                </a:spcBef>
              </a:pPr>
              <a:r>
                <a:rPr lang="es-MX" sz="1200">
                  <a:solidFill>
                    <a:srgbClr val="000000"/>
                  </a:solidFill>
                  <a:latin typeface="Tahoma" pitchFamily="34" charset="0"/>
                </a:rPr>
                <a:t>Mejorada la competitividad  local</a:t>
              </a:r>
              <a:endParaRPr lang="en-US" sz="1200">
                <a:latin typeface="Times New Roman" pitchFamily="18" charset="0"/>
              </a:endParaRPr>
            </a:p>
          </p:txBody>
        </p:sp>
        <p:sp>
          <p:nvSpPr>
            <p:cNvPr id="50192" name="AutoShape 16"/>
            <p:cNvSpPr>
              <a:spLocks noChangeArrowheads="1"/>
            </p:cNvSpPr>
            <p:nvPr/>
          </p:nvSpPr>
          <p:spPr bwMode="auto">
            <a:xfrm>
              <a:off x="4187" y="5888"/>
              <a:ext cx="1113" cy="909"/>
            </a:xfrm>
            <a:prstGeom prst="flowChartProcess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63094" tIns="31547" rIns="63094" bIns="31547" anchor="ctr"/>
            <a:lstStyle/>
            <a:p>
              <a:pPr algn="ctr">
                <a:spcBef>
                  <a:spcPct val="50000"/>
                </a:spcBef>
              </a:pPr>
              <a:r>
                <a:rPr lang="es-MX" sz="1000">
                  <a:solidFill>
                    <a:srgbClr val="000000"/>
                  </a:solidFill>
                  <a:latin typeface="Tahoma" pitchFamily="34" charset="0"/>
                </a:rPr>
                <a:t> Reducida</a:t>
              </a:r>
            </a:p>
            <a:p>
              <a:pPr algn="ctr">
                <a:spcBef>
                  <a:spcPct val="50000"/>
                </a:spcBef>
              </a:pPr>
              <a:r>
                <a:rPr lang="es-MX" sz="1000">
                  <a:solidFill>
                    <a:srgbClr val="000000"/>
                  </a:solidFill>
                  <a:latin typeface="Tahoma" pitchFamily="34" charset="0"/>
                </a:rPr>
                <a:t>Capacidad </a:t>
              </a:r>
            </a:p>
            <a:p>
              <a:pPr algn="ctr">
                <a:spcBef>
                  <a:spcPct val="50000"/>
                </a:spcBef>
              </a:pPr>
              <a:r>
                <a:rPr lang="es-MX" sz="1000">
                  <a:solidFill>
                    <a:srgbClr val="000000"/>
                  </a:solidFill>
                  <a:latin typeface="Tahoma" pitchFamily="34" charset="0"/>
                </a:rPr>
                <a:t>Subutilizada</a:t>
              </a:r>
            </a:p>
            <a:p>
              <a:pPr algn="ctr">
                <a:spcBef>
                  <a:spcPct val="50000"/>
                </a:spcBef>
              </a:pPr>
              <a:r>
                <a:rPr lang="es-MX" sz="1000">
                  <a:solidFill>
                    <a:srgbClr val="000000"/>
                  </a:solidFill>
                  <a:latin typeface="Tahoma" pitchFamily="34" charset="0"/>
                </a:rPr>
                <a:t>(2)</a:t>
              </a:r>
              <a:endParaRPr lang="en-US" sz="1000">
                <a:latin typeface="Times New Roman" pitchFamily="18" charset="0"/>
              </a:endParaRPr>
            </a:p>
          </p:txBody>
        </p:sp>
        <p:sp>
          <p:nvSpPr>
            <p:cNvPr id="50193" name="AutoShape 17"/>
            <p:cNvSpPr>
              <a:spLocks noChangeArrowheads="1"/>
            </p:cNvSpPr>
            <p:nvPr/>
          </p:nvSpPr>
          <p:spPr bwMode="auto">
            <a:xfrm>
              <a:off x="5755" y="5888"/>
              <a:ext cx="1106" cy="826"/>
            </a:xfrm>
            <a:prstGeom prst="flowChartProcess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 lIns="63094" tIns="31547" rIns="63094" bIns="31547" anchor="ctr"/>
            <a:lstStyle/>
            <a:p>
              <a:pPr algn="ctr">
                <a:spcBef>
                  <a:spcPct val="50000"/>
                </a:spcBef>
              </a:pPr>
              <a:r>
                <a:rPr lang="es-MX" sz="1200">
                  <a:solidFill>
                    <a:srgbClr val="000000"/>
                  </a:solidFill>
                  <a:latin typeface="Tahoma" pitchFamily="34" charset="0"/>
                </a:rPr>
                <a:t> Suficiente</a:t>
              </a:r>
            </a:p>
            <a:p>
              <a:pPr algn="ctr">
                <a:spcBef>
                  <a:spcPct val="50000"/>
                </a:spcBef>
              </a:pPr>
              <a:r>
                <a:rPr lang="es-MX" sz="1200">
                  <a:solidFill>
                    <a:srgbClr val="000000"/>
                  </a:solidFill>
                  <a:latin typeface="Tahoma" pitchFamily="34" charset="0"/>
                </a:rPr>
                <a:t>Planta</a:t>
              </a:r>
            </a:p>
            <a:p>
              <a:pPr algn="ctr">
                <a:spcBef>
                  <a:spcPct val="50000"/>
                </a:spcBef>
              </a:pPr>
              <a:r>
                <a:rPr lang="es-MX" sz="1200">
                  <a:solidFill>
                    <a:srgbClr val="000000"/>
                  </a:solidFill>
                  <a:latin typeface="Tahoma" pitchFamily="34" charset="0"/>
                </a:rPr>
                <a:t>Docente (3)</a:t>
              </a:r>
              <a:endParaRPr lang="en-US" sz="1200">
                <a:latin typeface="Times New Roman" pitchFamily="18" charset="0"/>
              </a:endParaRPr>
            </a:p>
          </p:txBody>
        </p:sp>
        <p:sp>
          <p:nvSpPr>
            <p:cNvPr id="50194" name="Line 18"/>
            <p:cNvSpPr>
              <a:spLocks noChangeShapeType="1"/>
            </p:cNvSpPr>
            <p:nvPr/>
          </p:nvSpPr>
          <p:spPr bwMode="auto">
            <a:xfrm flipV="1">
              <a:off x="2701" y="5722"/>
              <a:ext cx="0" cy="16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50195" name="Line 19"/>
            <p:cNvSpPr>
              <a:spLocks noChangeShapeType="1"/>
            </p:cNvSpPr>
            <p:nvPr/>
          </p:nvSpPr>
          <p:spPr bwMode="auto">
            <a:xfrm flipH="1">
              <a:off x="4434" y="5722"/>
              <a:ext cx="0" cy="16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50196" name="Line 20"/>
            <p:cNvSpPr>
              <a:spLocks noChangeShapeType="1"/>
            </p:cNvSpPr>
            <p:nvPr/>
          </p:nvSpPr>
          <p:spPr bwMode="auto">
            <a:xfrm flipV="1">
              <a:off x="6086" y="5722"/>
              <a:ext cx="0" cy="16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50197" name="Line 21"/>
            <p:cNvSpPr>
              <a:spLocks noChangeShapeType="1"/>
            </p:cNvSpPr>
            <p:nvPr/>
          </p:nvSpPr>
          <p:spPr bwMode="auto">
            <a:xfrm>
              <a:off x="2701" y="5722"/>
              <a:ext cx="3385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50198" name="Line 22"/>
            <p:cNvSpPr>
              <a:spLocks noChangeShapeType="1"/>
            </p:cNvSpPr>
            <p:nvPr/>
          </p:nvSpPr>
          <p:spPr bwMode="auto">
            <a:xfrm flipV="1">
              <a:off x="3691" y="5475"/>
              <a:ext cx="0" cy="24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lg" len="lg"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cxnSp>
          <p:nvCxnSpPr>
            <p:cNvPr id="50199" name="AutoShape 23"/>
            <p:cNvCxnSpPr>
              <a:cxnSpLocks noChangeShapeType="1"/>
              <a:stCxn id="50181" idx="0"/>
              <a:endCxn id="50183" idx="2"/>
            </p:cNvCxnSpPr>
            <p:nvPr/>
          </p:nvCxnSpPr>
          <p:spPr bwMode="auto">
            <a:xfrm rot="5400000" flipH="1">
              <a:off x="7992" y="5471"/>
              <a:ext cx="414" cy="420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lg" len="lg"/>
            </a:ln>
            <a:effectLst/>
          </p:spPr>
        </p:cxnSp>
        <p:cxnSp>
          <p:nvCxnSpPr>
            <p:cNvPr id="50200" name="AutoShape 24"/>
            <p:cNvCxnSpPr>
              <a:cxnSpLocks noChangeShapeType="1"/>
              <a:stCxn id="50184" idx="0"/>
              <a:endCxn id="50185" idx="2"/>
            </p:cNvCxnSpPr>
            <p:nvPr/>
          </p:nvCxnSpPr>
          <p:spPr bwMode="auto">
            <a:xfrm rot="16200000">
              <a:off x="4374" y="3707"/>
              <a:ext cx="413" cy="2464"/>
            </a:xfrm>
            <a:prstGeom prst="bentConnector3">
              <a:avLst>
                <a:gd name="adj1" fmla="val 4988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</p:spPr>
        </p:cxnSp>
        <p:cxnSp>
          <p:nvCxnSpPr>
            <p:cNvPr id="50201" name="AutoShape 25"/>
            <p:cNvCxnSpPr>
              <a:cxnSpLocks noChangeShapeType="1"/>
              <a:stCxn id="50183" idx="0"/>
              <a:endCxn id="50185" idx="2"/>
            </p:cNvCxnSpPr>
            <p:nvPr/>
          </p:nvCxnSpPr>
          <p:spPr bwMode="auto">
            <a:xfrm rot="5400000" flipH="1">
              <a:off x="6694" y="3851"/>
              <a:ext cx="413" cy="2176"/>
            </a:xfrm>
            <a:prstGeom prst="bentConnector3">
              <a:avLst>
                <a:gd name="adj1" fmla="val 4988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lg" len="lg"/>
            </a:ln>
            <a:effectLst/>
          </p:spPr>
        </p:cxnSp>
        <p:cxnSp>
          <p:nvCxnSpPr>
            <p:cNvPr id="50202" name="AutoShape 26"/>
            <p:cNvCxnSpPr>
              <a:cxnSpLocks noChangeShapeType="1"/>
              <a:stCxn id="50185" idx="0"/>
              <a:endCxn id="50187" idx="2"/>
            </p:cNvCxnSpPr>
            <p:nvPr/>
          </p:nvCxnSpPr>
          <p:spPr bwMode="auto">
            <a:xfrm rot="5400000" flipH="1">
              <a:off x="5465" y="3725"/>
              <a:ext cx="413" cy="282"/>
            </a:xfrm>
            <a:prstGeom prst="bentConnector3">
              <a:avLst>
                <a:gd name="adj1" fmla="val 5012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lg" len="med"/>
            </a:ln>
            <a:effectLst/>
          </p:spPr>
        </p:cxnSp>
        <p:cxnSp>
          <p:nvCxnSpPr>
            <p:cNvPr id="50203" name="AutoShape 27"/>
            <p:cNvCxnSpPr>
              <a:cxnSpLocks noChangeShapeType="1"/>
            </p:cNvCxnSpPr>
            <p:nvPr/>
          </p:nvCxnSpPr>
          <p:spPr bwMode="auto">
            <a:xfrm rot="5400000" flipH="1">
              <a:off x="4456" y="2647"/>
              <a:ext cx="412" cy="2435"/>
            </a:xfrm>
            <a:prstGeom prst="bentConnector3">
              <a:avLst>
                <a:gd name="adj1" fmla="val 46667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lg" len="med"/>
            </a:ln>
            <a:effectLst/>
          </p:spPr>
        </p:cxnSp>
        <p:cxnSp>
          <p:nvCxnSpPr>
            <p:cNvPr id="50204" name="AutoShape 28"/>
            <p:cNvCxnSpPr>
              <a:cxnSpLocks noChangeShapeType="1"/>
              <a:stCxn id="50185" idx="0"/>
              <a:endCxn id="50186" idx="2"/>
            </p:cNvCxnSpPr>
            <p:nvPr/>
          </p:nvCxnSpPr>
          <p:spPr bwMode="auto">
            <a:xfrm rot="16200000">
              <a:off x="6624" y="2848"/>
              <a:ext cx="413" cy="2036"/>
            </a:xfrm>
            <a:prstGeom prst="bentConnector3">
              <a:avLst>
                <a:gd name="adj1" fmla="val 5012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lg" len="med"/>
            </a:ln>
            <a:effectLst/>
          </p:spPr>
        </p:cxnSp>
        <p:cxnSp>
          <p:nvCxnSpPr>
            <p:cNvPr id="50205" name="AutoShape 29"/>
            <p:cNvCxnSpPr>
              <a:cxnSpLocks noChangeShapeType="1"/>
              <a:stCxn id="50188" idx="0"/>
              <a:endCxn id="50190" idx="2"/>
            </p:cNvCxnSpPr>
            <p:nvPr/>
          </p:nvCxnSpPr>
          <p:spPr bwMode="auto">
            <a:xfrm rot="16200000">
              <a:off x="3206" y="2637"/>
              <a:ext cx="412" cy="309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lg" len="med"/>
            </a:ln>
            <a:effectLst/>
          </p:spPr>
        </p:cxnSp>
        <p:cxnSp>
          <p:nvCxnSpPr>
            <p:cNvPr id="50206" name="AutoShape 30"/>
            <p:cNvCxnSpPr>
              <a:cxnSpLocks noChangeShapeType="1"/>
              <a:stCxn id="50187" idx="0"/>
              <a:endCxn id="50190" idx="2"/>
            </p:cNvCxnSpPr>
            <p:nvPr/>
          </p:nvCxnSpPr>
          <p:spPr bwMode="auto">
            <a:xfrm rot="5400000" flipH="1">
              <a:off x="4343" y="1809"/>
              <a:ext cx="412" cy="1965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lg" len="med"/>
            </a:ln>
            <a:effectLst/>
          </p:spPr>
        </p:cxnSp>
        <p:cxnSp>
          <p:nvCxnSpPr>
            <p:cNvPr id="50207" name="AutoShape 31"/>
            <p:cNvCxnSpPr>
              <a:cxnSpLocks noChangeShapeType="1"/>
              <a:stCxn id="50186" idx="0"/>
              <a:endCxn id="50189" idx="2"/>
            </p:cNvCxnSpPr>
            <p:nvPr/>
          </p:nvCxnSpPr>
          <p:spPr bwMode="auto">
            <a:xfrm rot="5400000" flipH="1">
              <a:off x="7596" y="2744"/>
              <a:ext cx="308" cy="199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lg" len="med"/>
            </a:ln>
            <a:effectLst/>
          </p:spPr>
        </p:cxnSp>
        <p:cxnSp>
          <p:nvCxnSpPr>
            <p:cNvPr id="50208" name="AutoShape 32"/>
            <p:cNvCxnSpPr>
              <a:cxnSpLocks noChangeShapeType="1"/>
              <a:stCxn id="50190" idx="0"/>
              <a:endCxn id="50191" idx="2"/>
            </p:cNvCxnSpPr>
            <p:nvPr/>
          </p:nvCxnSpPr>
          <p:spPr bwMode="auto">
            <a:xfrm rot="16200000">
              <a:off x="4363" y="963"/>
              <a:ext cx="413" cy="2007"/>
            </a:xfrm>
            <a:prstGeom prst="bentConnector3">
              <a:avLst>
                <a:gd name="adj1" fmla="val 4988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lg" len="med"/>
            </a:ln>
            <a:effectLst/>
          </p:spPr>
        </p:cxnSp>
        <p:cxnSp>
          <p:nvCxnSpPr>
            <p:cNvPr id="50209" name="AutoShape 33"/>
            <p:cNvCxnSpPr>
              <a:cxnSpLocks noChangeShapeType="1"/>
              <a:stCxn id="50189" idx="0"/>
              <a:endCxn id="50191" idx="2"/>
            </p:cNvCxnSpPr>
            <p:nvPr/>
          </p:nvCxnSpPr>
          <p:spPr bwMode="auto">
            <a:xfrm rot="5400000" flipH="1">
              <a:off x="6417" y="916"/>
              <a:ext cx="390" cy="2077"/>
            </a:xfrm>
            <a:prstGeom prst="bentConnector3">
              <a:avLst>
                <a:gd name="adj1" fmla="val 50000"/>
              </a:avLst>
            </a:prstGeom>
            <a:noFill/>
            <a:ln w="9525">
              <a:solidFill>
                <a:srgbClr val="000000"/>
              </a:solidFill>
              <a:miter lim="800000"/>
              <a:headEnd/>
              <a:tailEnd type="triangle" w="lg" len="med"/>
            </a:ln>
            <a:effectLst/>
          </p:spPr>
        </p:cxnSp>
        <p:sp>
          <p:nvSpPr>
            <p:cNvPr id="50210" name="Text Box 34"/>
            <p:cNvSpPr txBox="1">
              <a:spLocks noChangeArrowheads="1"/>
            </p:cNvSpPr>
            <p:nvPr/>
          </p:nvSpPr>
          <p:spPr bwMode="auto">
            <a:xfrm>
              <a:off x="1710" y="7208"/>
              <a:ext cx="8504" cy="28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 type="none" w="lg" len="med"/>
            </a:ln>
            <a:effectLst/>
          </p:spPr>
          <p:txBody>
            <a:bodyPr lIns="63094" tIns="31547" rIns="63094" bIns="31547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1200">
                  <a:solidFill>
                    <a:srgbClr val="000000"/>
                  </a:solidFill>
                  <a:latin typeface="Tahoma" pitchFamily="34" charset="0"/>
                </a:rPr>
                <a:t>ALTERNATIVA B: Combinación de acciones para atacar causas de base (2) y (4)</a:t>
              </a:r>
              <a:endParaRPr lang="en-US" sz="1200">
                <a:latin typeface="Times New Roman" pitchFamily="18" charset="0"/>
              </a:endParaRPr>
            </a:p>
          </p:txBody>
        </p:sp>
        <p:sp>
          <p:nvSpPr>
            <p:cNvPr id="50211" name="AutoShape 35"/>
            <p:cNvSpPr>
              <a:spLocks noChangeArrowheads="1"/>
            </p:cNvSpPr>
            <p:nvPr/>
          </p:nvSpPr>
          <p:spPr bwMode="auto">
            <a:xfrm>
              <a:off x="8480" y="6878"/>
              <a:ext cx="413" cy="331"/>
            </a:xfrm>
            <a:prstGeom prst="upArrow">
              <a:avLst>
                <a:gd name="adj1" fmla="val 50000"/>
                <a:gd name="adj2" fmla="val 25000"/>
              </a:avLst>
            </a:prstGeom>
            <a:solidFill>
              <a:srgbClr val="333399"/>
            </a:solidFill>
            <a:ln w="9525">
              <a:solidFill>
                <a:srgbClr val="000000"/>
              </a:solidFill>
              <a:miter lim="800000"/>
              <a:headEnd/>
              <a:tailEnd type="none" w="lg" len="med"/>
            </a:ln>
            <a:effectLst/>
          </p:spPr>
          <p:txBody>
            <a:bodyPr wrap="none" anchor="ctr"/>
            <a:lstStyle/>
            <a:p>
              <a:endParaRPr lang="es-EC"/>
            </a:p>
          </p:txBody>
        </p:sp>
        <p:sp>
          <p:nvSpPr>
            <p:cNvPr id="50212" name="AutoShape 36"/>
            <p:cNvSpPr>
              <a:spLocks noChangeArrowheads="1"/>
            </p:cNvSpPr>
            <p:nvPr/>
          </p:nvSpPr>
          <p:spPr bwMode="auto">
            <a:xfrm>
              <a:off x="4352" y="6878"/>
              <a:ext cx="413" cy="331"/>
            </a:xfrm>
            <a:prstGeom prst="upArrow">
              <a:avLst>
                <a:gd name="adj1" fmla="val 50000"/>
                <a:gd name="adj2" fmla="val 25000"/>
              </a:avLst>
            </a:prstGeom>
            <a:solidFill>
              <a:srgbClr val="333399"/>
            </a:solidFill>
            <a:ln w="9525">
              <a:solidFill>
                <a:srgbClr val="000000"/>
              </a:solidFill>
              <a:miter lim="800000"/>
              <a:headEnd/>
              <a:tailEnd type="none" w="lg" len="med"/>
            </a:ln>
            <a:effectLst/>
          </p:spPr>
          <p:txBody>
            <a:bodyPr wrap="none" anchor="ctr"/>
            <a:lstStyle/>
            <a:p>
              <a:endParaRPr lang="es-EC"/>
            </a:p>
          </p:txBody>
        </p:sp>
        <p:sp>
          <p:nvSpPr>
            <p:cNvPr id="50213" name="AutoShape 37"/>
            <p:cNvSpPr>
              <a:spLocks noChangeArrowheads="1"/>
            </p:cNvSpPr>
            <p:nvPr/>
          </p:nvSpPr>
          <p:spPr bwMode="auto">
            <a:xfrm>
              <a:off x="2949" y="4237"/>
              <a:ext cx="660" cy="330"/>
            </a:xfrm>
            <a:custGeom>
              <a:avLst/>
              <a:gdLst>
                <a:gd name="G0" fmla="+- 16200 0 0"/>
                <a:gd name="G1" fmla="+- 5400 0 0"/>
                <a:gd name="G2" fmla="+- 21600 0 5400"/>
                <a:gd name="G3" fmla="+- 10800 0 5400"/>
                <a:gd name="G4" fmla="+- 21600 0 16200"/>
                <a:gd name="G5" fmla="*/ G4 G3 10800"/>
                <a:gd name="G6" fmla="+- 21600 0 G5"/>
                <a:gd name="T0" fmla="*/ 16200 w 21600"/>
                <a:gd name="T1" fmla="*/ 0 h 21600"/>
                <a:gd name="T2" fmla="*/ 0 w 21600"/>
                <a:gd name="T3" fmla="*/ 10800 h 21600"/>
                <a:gd name="T4" fmla="*/ 16200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rgbClr val="333399"/>
            </a:solidFill>
            <a:ln w="9525">
              <a:solidFill>
                <a:srgbClr val="000000"/>
              </a:solidFill>
              <a:miter lim="800000"/>
              <a:headEnd/>
              <a:tailEnd type="none" w="lg" len="med"/>
            </a:ln>
            <a:effectLst/>
          </p:spPr>
          <p:txBody>
            <a:bodyPr wrap="none" anchor="ctr"/>
            <a:lstStyle/>
            <a:p>
              <a:endParaRPr lang="es-EC"/>
            </a:p>
          </p:txBody>
        </p:sp>
        <p:sp>
          <p:nvSpPr>
            <p:cNvPr id="50214" name="AutoShape 38"/>
            <p:cNvSpPr>
              <a:spLocks noChangeArrowheads="1"/>
            </p:cNvSpPr>
            <p:nvPr/>
          </p:nvSpPr>
          <p:spPr bwMode="auto">
            <a:xfrm flipH="1">
              <a:off x="8150" y="4154"/>
              <a:ext cx="661" cy="331"/>
            </a:xfrm>
            <a:custGeom>
              <a:avLst/>
              <a:gdLst>
                <a:gd name="G0" fmla="+- 16200 0 0"/>
                <a:gd name="G1" fmla="+- 5400 0 0"/>
                <a:gd name="G2" fmla="+- 21600 0 5400"/>
                <a:gd name="G3" fmla="+- 10800 0 5400"/>
                <a:gd name="G4" fmla="+- 21600 0 16200"/>
                <a:gd name="G5" fmla="*/ G4 G3 10800"/>
                <a:gd name="G6" fmla="+- 21600 0 G5"/>
                <a:gd name="T0" fmla="*/ 16200 w 21600"/>
                <a:gd name="T1" fmla="*/ 0 h 21600"/>
                <a:gd name="T2" fmla="*/ 0 w 21600"/>
                <a:gd name="T3" fmla="*/ 10800 h 21600"/>
                <a:gd name="T4" fmla="*/ 16200 w 21600"/>
                <a:gd name="T5" fmla="*/ 21600 h 21600"/>
                <a:gd name="T6" fmla="*/ 21600 w 21600"/>
                <a:gd name="T7" fmla="*/ 1080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75 w 21600"/>
                <a:gd name="T13" fmla="*/ G1 h 21600"/>
                <a:gd name="T14" fmla="*/ G6 w 21600"/>
                <a:gd name="T15" fmla="*/ G2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rgbClr val="333399"/>
            </a:solidFill>
            <a:ln w="9525">
              <a:solidFill>
                <a:srgbClr val="000000"/>
              </a:solidFill>
              <a:miter lim="800000"/>
              <a:headEnd/>
              <a:tailEnd type="none" w="lg" len="med"/>
            </a:ln>
            <a:effectLst/>
          </p:spPr>
          <p:txBody>
            <a:bodyPr wrap="none" anchor="ctr"/>
            <a:lstStyle/>
            <a:p>
              <a:endParaRPr lang="es-EC"/>
            </a:p>
          </p:txBody>
        </p:sp>
        <p:sp>
          <p:nvSpPr>
            <p:cNvPr id="50215" name="Text Box 39"/>
            <p:cNvSpPr txBox="1">
              <a:spLocks noChangeArrowheads="1"/>
            </p:cNvSpPr>
            <p:nvPr/>
          </p:nvSpPr>
          <p:spPr bwMode="auto">
            <a:xfrm>
              <a:off x="1958" y="4070"/>
              <a:ext cx="1238" cy="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 lIns="63094" tIns="31547" rIns="63094" bIns="31547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1200">
                  <a:solidFill>
                    <a:srgbClr val="000000"/>
                  </a:solidFill>
                  <a:latin typeface="Tahoma" pitchFamily="34" charset="0"/>
                </a:rPr>
                <a:t>OBJETIVO</a:t>
              </a:r>
            </a:p>
            <a:p>
              <a:pPr>
                <a:spcBef>
                  <a:spcPct val="50000"/>
                </a:spcBef>
              </a:pPr>
              <a:r>
                <a:rPr lang="es-MX" sz="1200">
                  <a:solidFill>
                    <a:srgbClr val="000000"/>
                  </a:solidFill>
                  <a:latin typeface="Tahoma" pitchFamily="34" charset="0"/>
                </a:rPr>
                <a:t>CENTRAL</a:t>
              </a:r>
              <a:endParaRPr lang="en-US" sz="1200">
                <a:latin typeface="Times New Roman" pitchFamily="18" charset="0"/>
              </a:endParaRPr>
            </a:p>
          </p:txBody>
        </p:sp>
        <p:sp>
          <p:nvSpPr>
            <p:cNvPr id="50216" name="Text Box 40"/>
            <p:cNvSpPr txBox="1">
              <a:spLocks noChangeArrowheads="1"/>
            </p:cNvSpPr>
            <p:nvPr/>
          </p:nvSpPr>
          <p:spPr bwMode="auto">
            <a:xfrm>
              <a:off x="8972" y="4153"/>
              <a:ext cx="1242" cy="2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 lIns="63094" tIns="31547" rIns="63094" bIns="31547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1200">
                  <a:solidFill>
                    <a:srgbClr val="000000"/>
                  </a:solidFill>
                  <a:latin typeface="Tahoma" pitchFamily="34" charset="0"/>
                </a:rPr>
                <a:t>PROPÓSITO</a:t>
              </a:r>
              <a:endParaRPr lang="en-US" sz="1200">
                <a:latin typeface="Times New Roman" pitchFamily="18" charset="0"/>
              </a:endParaRPr>
            </a:p>
          </p:txBody>
        </p:sp>
        <p:sp>
          <p:nvSpPr>
            <p:cNvPr id="50217" name="Text Box 41"/>
            <p:cNvSpPr txBox="1">
              <a:spLocks noChangeArrowheads="1"/>
            </p:cNvSpPr>
            <p:nvPr/>
          </p:nvSpPr>
          <p:spPr bwMode="auto">
            <a:xfrm>
              <a:off x="1793" y="1759"/>
              <a:ext cx="495" cy="4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 lIns="63094" tIns="31547" rIns="63094" bIns="31547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s-MX" sz="1200" b="1">
                  <a:solidFill>
                    <a:srgbClr val="000000"/>
                  </a:solidFill>
                  <a:latin typeface="Tahoma" pitchFamily="34" charset="0"/>
                </a:rPr>
                <a:t>FINES</a:t>
              </a:r>
              <a:endParaRPr lang="en-US" sz="1200">
                <a:latin typeface="Times New Roman" pitchFamily="18" charset="0"/>
              </a:endParaRPr>
            </a:p>
          </p:txBody>
        </p:sp>
        <p:sp>
          <p:nvSpPr>
            <p:cNvPr id="50218" name="AutoShape 42"/>
            <p:cNvSpPr>
              <a:spLocks/>
            </p:cNvSpPr>
            <p:nvPr/>
          </p:nvSpPr>
          <p:spPr bwMode="auto">
            <a:xfrm>
              <a:off x="2250" y="1610"/>
              <a:ext cx="180" cy="2340"/>
            </a:xfrm>
            <a:prstGeom prst="leftBrace">
              <a:avLst>
                <a:gd name="adj1" fmla="val 108333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C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15900"/>
            <a:ext cx="7772400" cy="549275"/>
          </a:xfrm>
        </p:spPr>
        <p:txBody>
          <a:bodyPr/>
          <a:lstStyle/>
          <a:p>
            <a:r>
              <a:rPr lang="es-CO" sz="2400" b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Flujo circular de la economía</a:t>
            </a:r>
          </a:p>
        </p:txBody>
      </p:sp>
      <p:grpSp>
        <p:nvGrpSpPr>
          <p:cNvPr id="51215" name="Group 15"/>
          <p:cNvGrpSpPr>
            <a:grpSpLocks/>
          </p:cNvGrpSpPr>
          <p:nvPr/>
        </p:nvGrpSpPr>
        <p:grpSpPr bwMode="auto">
          <a:xfrm>
            <a:off x="1547813" y="1196975"/>
            <a:ext cx="5805487" cy="4678363"/>
            <a:chOff x="816" y="616"/>
            <a:chExt cx="4224" cy="3404"/>
          </a:xfrm>
        </p:grpSpPr>
        <p:sp>
          <p:nvSpPr>
            <p:cNvPr id="51203" name="WordArt 3"/>
            <p:cNvSpPr>
              <a:spLocks noChangeArrowheads="1" noChangeShapeType="1" noTextEdit="1"/>
            </p:cNvSpPr>
            <p:nvPr/>
          </p:nvSpPr>
          <p:spPr bwMode="auto">
            <a:xfrm>
              <a:off x="2112" y="616"/>
              <a:ext cx="1824" cy="384"/>
            </a:xfrm>
            <a:prstGeom prst="rect">
              <a:avLst/>
            </a:prstGeom>
          </p:spPr>
          <p:txBody>
            <a:bodyPr spcFirstLastPara="1" wrap="none" fromWordArt="1">
              <a:prstTxWarp prst="textArchUp">
                <a:avLst>
                  <a:gd name="adj" fmla="val 10800000"/>
                </a:avLst>
              </a:prstTxWarp>
            </a:bodyPr>
            <a:lstStyle/>
            <a:p>
              <a:pPr algn="dist"/>
              <a:r>
                <a:rPr lang="es-EC" sz="1200" kern="10" spc="240" normalizeH="1">
                  <a:ln w="9525">
                    <a:solidFill>
                      <a:srgbClr val="000000"/>
                    </a:solidFill>
                    <a:miter lim="800000"/>
                    <a:headEnd/>
                    <a:tailEnd type="none" w="lg" len="lg"/>
                  </a:ln>
                  <a:solidFill>
                    <a:srgbClr val="000000"/>
                  </a:solidFill>
                  <a:latin typeface="Times New Roman"/>
                  <a:cs typeface="Times New Roman"/>
                </a:rPr>
                <a:t>Pago de los Bienes y/o Servicios</a:t>
              </a:r>
            </a:p>
          </p:txBody>
        </p:sp>
        <p:grpSp>
          <p:nvGrpSpPr>
            <p:cNvPr id="51204" name="Group 4"/>
            <p:cNvGrpSpPr>
              <a:grpSpLocks/>
            </p:cNvGrpSpPr>
            <p:nvPr/>
          </p:nvGrpSpPr>
          <p:grpSpPr bwMode="auto">
            <a:xfrm>
              <a:off x="816" y="707"/>
              <a:ext cx="4224" cy="3313"/>
              <a:chOff x="816" y="754"/>
              <a:chExt cx="4224" cy="3313"/>
            </a:xfrm>
          </p:grpSpPr>
          <p:sp>
            <p:nvSpPr>
              <p:cNvPr id="51205" name="AutoShape 5"/>
              <p:cNvSpPr>
                <a:spLocks noChangeArrowheads="1"/>
              </p:cNvSpPr>
              <p:nvPr/>
            </p:nvSpPr>
            <p:spPr bwMode="auto">
              <a:xfrm rot="10800000">
                <a:off x="1104" y="1344"/>
                <a:ext cx="3744" cy="2688"/>
              </a:xfrm>
              <a:custGeom>
                <a:avLst/>
                <a:gdLst>
                  <a:gd name="G0" fmla="+- 5400 0 0"/>
                  <a:gd name="G1" fmla="+- 11796480 0 0"/>
                  <a:gd name="G2" fmla="+- 0 0 11796480"/>
                  <a:gd name="T0" fmla="*/ 0 256 1"/>
                  <a:gd name="T1" fmla="*/ 180 256 1"/>
                  <a:gd name="G3" fmla="+- 11796480 T0 T1"/>
                  <a:gd name="T2" fmla="*/ 0 256 1"/>
                  <a:gd name="T3" fmla="*/ 90 256 1"/>
                  <a:gd name="G4" fmla="+- 11796480 T2 T3"/>
                  <a:gd name="G5" fmla="*/ G4 2 1"/>
                  <a:gd name="T4" fmla="*/ 90 256 1"/>
                  <a:gd name="T5" fmla="*/ 0 256 1"/>
                  <a:gd name="G6" fmla="+- 11796480 T4 T5"/>
                  <a:gd name="G7" fmla="*/ G6 2 1"/>
                  <a:gd name="G8" fmla="abs 11796480"/>
                  <a:gd name="T6" fmla="*/ 0 256 1"/>
                  <a:gd name="T7" fmla="*/ 90 256 1"/>
                  <a:gd name="G9" fmla="+- G8 T6 T7"/>
                  <a:gd name="G10" fmla="?: G9 G7 G5"/>
                  <a:gd name="T8" fmla="*/ 0 256 1"/>
                  <a:gd name="T9" fmla="*/ 360 256 1"/>
                  <a:gd name="G11" fmla="+- G10 T8 T9"/>
                  <a:gd name="G12" fmla="?: G10 G11 G10"/>
                  <a:gd name="T10" fmla="*/ 0 256 1"/>
                  <a:gd name="T11" fmla="*/ 360 256 1"/>
                  <a:gd name="G13" fmla="+- G12 T10 T11"/>
                  <a:gd name="G14" fmla="?: G12 G13 G12"/>
                  <a:gd name="G15" fmla="+- 0 0 G14"/>
                  <a:gd name="G16" fmla="+- 10800 0 0"/>
                  <a:gd name="G17" fmla="+- 10800 0 5400"/>
                  <a:gd name="G18" fmla="*/ 5400 1 2"/>
                  <a:gd name="G19" fmla="+- G18 5400 0"/>
                  <a:gd name="G20" fmla="cos G19 11796480"/>
                  <a:gd name="G21" fmla="sin G19 11796480"/>
                  <a:gd name="G22" fmla="+- G20 10800 0"/>
                  <a:gd name="G23" fmla="+- G21 10800 0"/>
                  <a:gd name="G24" fmla="+- 10800 0 G20"/>
                  <a:gd name="G25" fmla="+- 5400 10800 0"/>
                  <a:gd name="G26" fmla="?: G9 G17 G25"/>
                  <a:gd name="G27" fmla="?: G9 0 21600"/>
                  <a:gd name="G28" fmla="cos 10800 11796480"/>
                  <a:gd name="G29" fmla="sin 10800 11796480"/>
                  <a:gd name="G30" fmla="sin 5400 11796480"/>
                  <a:gd name="G31" fmla="+- G28 10800 0"/>
                  <a:gd name="G32" fmla="+- G29 10800 0"/>
                  <a:gd name="G33" fmla="+- G30 10800 0"/>
                  <a:gd name="G34" fmla="?: G4 0 G31"/>
                  <a:gd name="G35" fmla="?: 11796480 G34 0"/>
                  <a:gd name="G36" fmla="?: G6 G35 G31"/>
                  <a:gd name="G37" fmla="+- 21600 0 G36"/>
                  <a:gd name="G38" fmla="?: G4 0 G33"/>
                  <a:gd name="G39" fmla="?: 11796480 G38 G32"/>
                  <a:gd name="G40" fmla="?: G6 G39 0"/>
                  <a:gd name="G41" fmla="?: G4 G32 21600"/>
                  <a:gd name="G42" fmla="?: G6 G41 G33"/>
                  <a:gd name="T12" fmla="*/ 10800 w 21600"/>
                  <a:gd name="T13" fmla="*/ 0 h 21600"/>
                  <a:gd name="T14" fmla="*/ 2700 w 21600"/>
                  <a:gd name="T15" fmla="*/ 10800 h 21600"/>
                  <a:gd name="T16" fmla="*/ 10800 w 21600"/>
                  <a:gd name="T17" fmla="*/ 5400 h 21600"/>
                  <a:gd name="T18" fmla="*/ 18900 w 21600"/>
                  <a:gd name="T19" fmla="*/ 10800 h 21600"/>
                  <a:gd name="T20" fmla="*/ G36 w 21600"/>
                  <a:gd name="T21" fmla="*/ G40 h 21600"/>
                  <a:gd name="T22" fmla="*/ G37 w 21600"/>
                  <a:gd name="T23" fmla="*/ G42 h 21600"/>
                </a:gdLst>
                <a:ahLst/>
                <a:cxnLst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T20" t="T21" r="T22" b="T23"/>
                <a:pathLst>
                  <a:path w="21600" h="21600">
                    <a:moveTo>
                      <a:pt x="5400" y="10800"/>
                    </a:moveTo>
                    <a:cubicBezTo>
                      <a:pt x="5400" y="7817"/>
                      <a:pt x="7817" y="5400"/>
                      <a:pt x="10800" y="5400"/>
                    </a:cubicBezTo>
                    <a:cubicBezTo>
                      <a:pt x="13782" y="5399"/>
                      <a:pt x="16199" y="7817"/>
                      <a:pt x="16200" y="10799"/>
                    </a:cubicBezTo>
                    <a:lnTo>
                      <a:pt x="21600" y="10800"/>
                    </a:lnTo>
                    <a:cubicBezTo>
                      <a:pt x="21600" y="4835"/>
                      <a:pt x="16764" y="0"/>
                      <a:pt x="10800" y="0"/>
                    </a:cubicBezTo>
                    <a:cubicBezTo>
                      <a:pt x="4835" y="0"/>
                      <a:pt x="0" y="4835"/>
                      <a:pt x="0" y="10800"/>
                    </a:cubicBezTo>
                    <a:close/>
                  </a:path>
                </a:pathLst>
              </a:custGeom>
              <a:noFill/>
              <a:ln w="19050">
                <a:solidFill>
                  <a:schemeClr val="tx1"/>
                </a:solidFill>
                <a:miter lim="800000"/>
                <a:headEnd/>
                <a:tailEnd type="none" w="lg" len="lg"/>
              </a:ln>
              <a:effectLst/>
            </p:spPr>
            <p:txBody>
              <a:bodyPr wrap="none" anchor="ctr"/>
              <a:lstStyle/>
              <a:p>
                <a:endParaRPr lang="es-EC"/>
              </a:p>
            </p:txBody>
          </p:sp>
          <p:sp>
            <p:nvSpPr>
              <p:cNvPr id="51206" name="AutoShape 6"/>
              <p:cNvSpPr>
                <a:spLocks noChangeArrowheads="1"/>
              </p:cNvSpPr>
              <p:nvPr/>
            </p:nvSpPr>
            <p:spPr bwMode="auto">
              <a:xfrm>
                <a:off x="1152" y="754"/>
                <a:ext cx="3744" cy="2688"/>
              </a:xfrm>
              <a:custGeom>
                <a:avLst/>
                <a:gdLst>
                  <a:gd name="G0" fmla="+- 5469 0 0"/>
                  <a:gd name="G1" fmla="+- -11730575 0 0"/>
                  <a:gd name="G2" fmla="+- 0 0 -11730575"/>
                  <a:gd name="T0" fmla="*/ 0 256 1"/>
                  <a:gd name="T1" fmla="*/ 180 256 1"/>
                  <a:gd name="G3" fmla="+- -11730575 T0 T1"/>
                  <a:gd name="T2" fmla="*/ 0 256 1"/>
                  <a:gd name="T3" fmla="*/ 90 256 1"/>
                  <a:gd name="G4" fmla="+- -11730575 T2 T3"/>
                  <a:gd name="G5" fmla="*/ G4 2 1"/>
                  <a:gd name="T4" fmla="*/ 90 256 1"/>
                  <a:gd name="T5" fmla="*/ 0 256 1"/>
                  <a:gd name="G6" fmla="+- -11730575 T4 T5"/>
                  <a:gd name="G7" fmla="*/ G6 2 1"/>
                  <a:gd name="G8" fmla="abs -11730575"/>
                  <a:gd name="T6" fmla="*/ 0 256 1"/>
                  <a:gd name="T7" fmla="*/ 90 256 1"/>
                  <a:gd name="G9" fmla="+- G8 T6 T7"/>
                  <a:gd name="G10" fmla="?: G9 G7 G5"/>
                  <a:gd name="T8" fmla="*/ 0 256 1"/>
                  <a:gd name="T9" fmla="*/ 360 256 1"/>
                  <a:gd name="G11" fmla="+- G10 T8 T9"/>
                  <a:gd name="G12" fmla="?: G10 G11 G10"/>
                  <a:gd name="T10" fmla="*/ 0 256 1"/>
                  <a:gd name="T11" fmla="*/ 360 256 1"/>
                  <a:gd name="G13" fmla="+- G12 T10 T11"/>
                  <a:gd name="G14" fmla="?: G12 G13 G12"/>
                  <a:gd name="G15" fmla="+- 0 0 G14"/>
                  <a:gd name="G16" fmla="+- 10800 0 0"/>
                  <a:gd name="G17" fmla="+- 10800 0 5469"/>
                  <a:gd name="G18" fmla="*/ 5469 1 2"/>
                  <a:gd name="G19" fmla="+- G18 5400 0"/>
                  <a:gd name="G20" fmla="cos G19 -11730575"/>
                  <a:gd name="G21" fmla="sin G19 -11730575"/>
                  <a:gd name="G22" fmla="+- G20 10800 0"/>
                  <a:gd name="G23" fmla="+- G21 10800 0"/>
                  <a:gd name="G24" fmla="+- 10800 0 G20"/>
                  <a:gd name="G25" fmla="+- 5469 10800 0"/>
                  <a:gd name="G26" fmla="?: G9 G17 G25"/>
                  <a:gd name="G27" fmla="?: G9 0 21600"/>
                  <a:gd name="G28" fmla="cos 10800 -11730575"/>
                  <a:gd name="G29" fmla="sin 10800 -11730575"/>
                  <a:gd name="G30" fmla="sin 5469 -11730575"/>
                  <a:gd name="G31" fmla="+- G28 10800 0"/>
                  <a:gd name="G32" fmla="+- G29 10800 0"/>
                  <a:gd name="G33" fmla="+- G30 10800 0"/>
                  <a:gd name="G34" fmla="?: G4 0 G31"/>
                  <a:gd name="G35" fmla="?: -11730575 G34 0"/>
                  <a:gd name="G36" fmla="?: G6 G35 G31"/>
                  <a:gd name="G37" fmla="+- 21600 0 G36"/>
                  <a:gd name="G38" fmla="?: G4 0 G33"/>
                  <a:gd name="G39" fmla="?: -11730575 G38 G32"/>
                  <a:gd name="G40" fmla="?: G6 G39 0"/>
                  <a:gd name="G41" fmla="?: G4 G32 21600"/>
                  <a:gd name="G42" fmla="?: G6 G41 G33"/>
                  <a:gd name="T12" fmla="*/ 10800 w 21600"/>
                  <a:gd name="T13" fmla="*/ 0 h 21600"/>
                  <a:gd name="T14" fmla="*/ 2666 w 21600"/>
                  <a:gd name="T15" fmla="*/ 10657 h 21600"/>
                  <a:gd name="T16" fmla="*/ 10800 w 21600"/>
                  <a:gd name="T17" fmla="*/ 5331 h 21600"/>
                  <a:gd name="T18" fmla="*/ 18934 w 21600"/>
                  <a:gd name="T19" fmla="*/ 10657 h 21600"/>
                  <a:gd name="T20" fmla="*/ G36 w 21600"/>
                  <a:gd name="T21" fmla="*/ G40 h 21600"/>
                  <a:gd name="T22" fmla="*/ G37 w 21600"/>
                  <a:gd name="T23" fmla="*/ G42 h 21600"/>
                </a:gdLst>
                <a:ahLst/>
                <a:cxnLst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T20" t="T21" r="T22" b="T23"/>
                <a:pathLst>
                  <a:path w="21600" h="21600">
                    <a:moveTo>
                      <a:pt x="5331" y="10704"/>
                    </a:moveTo>
                    <a:cubicBezTo>
                      <a:pt x="5384" y="7721"/>
                      <a:pt x="7816" y="5330"/>
                      <a:pt x="10800" y="5331"/>
                    </a:cubicBezTo>
                    <a:cubicBezTo>
                      <a:pt x="13783" y="5331"/>
                      <a:pt x="16215" y="7721"/>
                      <a:pt x="16268" y="10704"/>
                    </a:cubicBezTo>
                    <a:lnTo>
                      <a:pt x="21598" y="10610"/>
                    </a:lnTo>
                    <a:cubicBezTo>
                      <a:pt x="21494" y="4720"/>
                      <a:pt x="16690" y="-1"/>
                      <a:pt x="10799" y="0"/>
                    </a:cubicBezTo>
                    <a:cubicBezTo>
                      <a:pt x="4909" y="0"/>
                      <a:pt x="105" y="4720"/>
                      <a:pt x="1" y="10610"/>
                    </a:cubicBezTo>
                    <a:close/>
                  </a:path>
                </a:pathLst>
              </a:custGeom>
              <a:noFill/>
              <a:ln w="19050">
                <a:solidFill>
                  <a:schemeClr val="tx1"/>
                </a:solidFill>
                <a:miter lim="800000"/>
                <a:headEnd/>
                <a:tailEnd type="none" w="lg" len="lg"/>
              </a:ln>
              <a:effectLst/>
            </p:spPr>
            <p:txBody>
              <a:bodyPr wrap="none" anchor="ctr"/>
              <a:lstStyle/>
              <a:p>
                <a:endParaRPr lang="es-EC"/>
              </a:p>
            </p:txBody>
          </p:sp>
          <p:sp>
            <p:nvSpPr>
              <p:cNvPr id="51207" name="Oval 7"/>
              <p:cNvSpPr>
                <a:spLocks noChangeArrowheads="1"/>
              </p:cNvSpPr>
              <p:nvPr/>
            </p:nvSpPr>
            <p:spPr bwMode="auto">
              <a:xfrm>
                <a:off x="900" y="1728"/>
                <a:ext cx="1536" cy="1152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chemeClr val="tx1"/>
                </a:solidFill>
                <a:miter lim="800000"/>
                <a:headEnd/>
                <a:tailEnd type="none" w="lg" len="lg"/>
              </a:ln>
              <a:effectLst/>
            </p:spPr>
            <p:txBody>
              <a:bodyPr wrap="none" anchorCtr="1"/>
              <a:lstStyle/>
              <a:p>
                <a:pPr algn="just"/>
                <a:r>
                  <a:rPr lang="es-ES" sz="2400">
                    <a:latin typeface="Tahoma" pitchFamily="34" charset="0"/>
                  </a:rPr>
                  <a:t>EMPRESAS:</a:t>
                </a:r>
              </a:p>
              <a:p>
                <a:pPr algn="just"/>
                <a:r>
                  <a:rPr lang="es-ES" sz="2400">
                    <a:latin typeface="Tahoma" pitchFamily="34" charset="0"/>
                  </a:rPr>
                  <a:t>Aparato  </a:t>
                </a:r>
              </a:p>
              <a:p>
                <a:pPr algn="just"/>
                <a:r>
                  <a:rPr lang="es-ES" sz="2400">
                    <a:latin typeface="Tahoma" pitchFamily="34" charset="0"/>
                  </a:rPr>
                  <a:t>Productivo.</a:t>
                </a:r>
              </a:p>
              <a:p>
                <a:pPr algn="just"/>
                <a:endParaRPr lang="es-ES" sz="2400">
                  <a:latin typeface="Tahoma" pitchFamily="34" charset="0"/>
                </a:endParaRPr>
              </a:p>
            </p:txBody>
          </p:sp>
          <p:sp>
            <p:nvSpPr>
              <p:cNvPr id="51208" name="Oval 8"/>
              <p:cNvSpPr>
                <a:spLocks noChangeArrowheads="1"/>
              </p:cNvSpPr>
              <p:nvPr/>
            </p:nvSpPr>
            <p:spPr bwMode="auto">
              <a:xfrm>
                <a:off x="3504" y="1728"/>
                <a:ext cx="1536" cy="1152"/>
              </a:xfrm>
              <a:prstGeom prst="ellipse">
                <a:avLst/>
              </a:prstGeom>
              <a:solidFill>
                <a:srgbClr val="FFFFFF"/>
              </a:solidFill>
              <a:ln w="19050">
                <a:solidFill>
                  <a:schemeClr val="tx1"/>
                </a:solidFill>
                <a:miter lim="800000"/>
                <a:headEnd/>
                <a:tailEnd type="none" w="lg" len="lg"/>
              </a:ln>
              <a:effectLst/>
            </p:spPr>
            <p:txBody>
              <a:bodyPr wrap="none" anchorCtr="1"/>
              <a:lstStyle/>
              <a:p>
                <a:pPr algn="just"/>
                <a:r>
                  <a:rPr lang="es-ES" sz="2400">
                    <a:latin typeface="Tahoma" pitchFamily="34" charset="0"/>
                  </a:rPr>
                  <a:t>HOGARES:</a:t>
                </a:r>
              </a:p>
              <a:p>
                <a:pPr algn="just"/>
                <a:r>
                  <a:rPr lang="es-ES" sz="2400">
                    <a:latin typeface="Tahoma" pitchFamily="34" charset="0"/>
                  </a:rPr>
                  <a:t>Dueños de </a:t>
                </a:r>
              </a:p>
              <a:p>
                <a:pPr algn="just"/>
                <a:r>
                  <a:rPr lang="es-ES" sz="2400">
                    <a:latin typeface="Tahoma" pitchFamily="34" charset="0"/>
                  </a:rPr>
                  <a:t>Factores.</a:t>
                </a:r>
              </a:p>
              <a:p>
                <a:pPr algn="just"/>
                <a:endParaRPr lang="es-ES" sz="2400">
                  <a:latin typeface="Tahoma" pitchFamily="34" charset="0"/>
                </a:endParaRPr>
              </a:p>
            </p:txBody>
          </p:sp>
          <p:sp>
            <p:nvSpPr>
              <p:cNvPr id="51209" name="WordArt 9"/>
              <p:cNvSpPr>
                <a:spLocks noChangeArrowheads="1" noChangeShapeType="1" noTextEdit="1"/>
              </p:cNvSpPr>
              <p:nvPr/>
            </p:nvSpPr>
            <p:spPr bwMode="auto">
              <a:xfrm>
                <a:off x="2448" y="1536"/>
                <a:ext cx="1200" cy="336"/>
              </a:xfrm>
              <a:prstGeom prst="rect">
                <a:avLst/>
              </a:prstGeom>
            </p:spPr>
            <p:txBody>
              <a:bodyPr spcFirstLastPara="1" wrap="none" fromWordArt="1">
                <a:prstTxWarp prst="textArchUp">
                  <a:avLst>
                    <a:gd name="adj" fmla="val 10800000"/>
                  </a:avLst>
                </a:prstTxWarp>
              </a:bodyPr>
              <a:lstStyle/>
              <a:p>
                <a:pPr algn="dist"/>
                <a:r>
                  <a:rPr lang="es-EC" sz="1200" kern="10">
                    <a:ln w="9525">
                      <a:solidFill>
                        <a:srgbClr val="000000"/>
                      </a:solidFill>
                      <a:miter lim="800000"/>
                      <a:headEnd/>
                      <a:tailEnd type="none" w="lg" len="lg"/>
                    </a:ln>
                    <a:solidFill>
                      <a:srgbClr val="000000"/>
                    </a:solidFill>
                    <a:latin typeface="Times New Roman"/>
                    <a:cs typeface="Times New Roman"/>
                  </a:rPr>
                  <a:t>Pago de Factores</a:t>
                </a:r>
              </a:p>
            </p:txBody>
          </p:sp>
          <p:sp>
            <p:nvSpPr>
              <p:cNvPr id="51210" name="WordArt 10"/>
              <p:cNvSpPr>
                <a:spLocks noChangeArrowheads="1" noChangeShapeType="1" noTextEdit="1"/>
              </p:cNvSpPr>
              <p:nvPr/>
            </p:nvSpPr>
            <p:spPr bwMode="auto">
              <a:xfrm>
                <a:off x="1968" y="2784"/>
                <a:ext cx="2016" cy="480"/>
              </a:xfrm>
              <a:prstGeom prst="rect">
                <a:avLst/>
              </a:prstGeom>
            </p:spPr>
            <p:txBody>
              <a:bodyPr spcFirstLastPara="1" wrap="none" fromWordArt="1">
                <a:prstTxWarp prst="textArchDown">
                  <a:avLst>
                    <a:gd name="adj" fmla="val 0"/>
                  </a:avLst>
                </a:prstTxWarp>
              </a:bodyPr>
              <a:lstStyle/>
              <a:p>
                <a:pPr algn="dist"/>
                <a:r>
                  <a:rPr lang="es-EC" sz="1400" kern="10">
                    <a:ln w="9525">
                      <a:solidFill>
                        <a:srgbClr val="000000"/>
                      </a:solidFill>
                      <a:miter lim="800000"/>
                      <a:headEnd/>
                      <a:tailEnd type="none" w="lg" len="lg"/>
                    </a:ln>
                    <a:solidFill>
                      <a:srgbClr val="000000"/>
                    </a:solidFill>
                    <a:latin typeface="Times New Roman"/>
                    <a:cs typeface="Times New Roman"/>
                  </a:rPr>
                  <a:t>Flujo de Recursos y/o Factores Productivos</a:t>
                </a:r>
              </a:p>
            </p:txBody>
          </p:sp>
          <p:sp>
            <p:nvSpPr>
              <p:cNvPr id="51211" name="WordArt 11"/>
              <p:cNvSpPr>
                <a:spLocks noChangeArrowheads="1" noChangeShapeType="1" noTextEdit="1"/>
              </p:cNvSpPr>
              <p:nvPr/>
            </p:nvSpPr>
            <p:spPr bwMode="auto">
              <a:xfrm rot="-144661">
                <a:off x="1775" y="3598"/>
                <a:ext cx="2640" cy="469"/>
              </a:xfrm>
              <a:prstGeom prst="rect">
                <a:avLst/>
              </a:prstGeom>
            </p:spPr>
            <p:txBody>
              <a:bodyPr spcFirstLastPara="1" wrap="none" fromWordArt="1">
                <a:prstTxWarp prst="textArchDown">
                  <a:avLst>
                    <a:gd name="adj" fmla="val 0"/>
                  </a:avLst>
                </a:prstTxWarp>
              </a:bodyPr>
              <a:lstStyle/>
              <a:p>
                <a:pPr algn="dist"/>
                <a:r>
                  <a:rPr lang="es-EC" sz="1200" kern="10">
                    <a:ln w="9525">
                      <a:solidFill>
                        <a:srgbClr val="000000"/>
                      </a:solidFill>
                      <a:miter lim="800000"/>
                      <a:headEnd/>
                      <a:tailEnd type="none" w="lg" len="lg"/>
                    </a:ln>
                    <a:solidFill>
                      <a:srgbClr val="000000"/>
                    </a:solidFill>
                    <a:latin typeface="Times New Roman"/>
                    <a:cs typeface="Times New Roman"/>
                  </a:rPr>
                  <a:t>Flujo de Bienes y/o Factores Productivos</a:t>
                </a:r>
              </a:p>
            </p:txBody>
          </p:sp>
          <p:sp>
            <p:nvSpPr>
              <p:cNvPr id="51212" name="Rectangle 12"/>
              <p:cNvSpPr>
                <a:spLocks noChangeArrowheads="1"/>
              </p:cNvSpPr>
              <p:nvPr/>
            </p:nvSpPr>
            <p:spPr bwMode="auto">
              <a:xfrm>
                <a:off x="816" y="864"/>
                <a:ext cx="768" cy="336"/>
              </a:xfrm>
              <a:prstGeom prst="rect">
                <a:avLst/>
              </a:prstGeom>
              <a:noFill/>
              <a:ln w="19050">
                <a:solidFill>
                  <a:schemeClr val="tx1"/>
                </a:solidFill>
                <a:miter lim="800000"/>
                <a:headEnd/>
                <a:tailEnd type="none" w="lg" len="lg"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s-ES" sz="1400">
                    <a:latin typeface="Tahoma" pitchFamily="34" charset="0"/>
                  </a:rPr>
                  <a:t>FLUJO </a:t>
                </a:r>
              </a:p>
              <a:p>
                <a:pPr algn="ctr"/>
                <a:r>
                  <a:rPr lang="es-ES" sz="1400">
                    <a:latin typeface="Tahoma" pitchFamily="34" charset="0"/>
                  </a:rPr>
                  <a:t>MONETARIO</a:t>
                </a:r>
              </a:p>
            </p:txBody>
          </p:sp>
          <p:sp>
            <p:nvSpPr>
              <p:cNvPr id="51213" name="Line 13"/>
              <p:cNvSpPr>
                <a:spLocks noChangeShapeType="1"/>
              </p:cNvSpPr>
              <p:nvPr/>
            </p:nvSpPr>
            <p:spPr bwMode="auto">
              <a:xfrm>
                <a:off x="2448" y="2304"/>
                <a:ext cx="1056" cy="0"/>
              </a:xfrm>
              <a:prstGeom prst="line">
                <a:avLst/>
              </a:prstGeom>
              <a:noFill/>
              <a:ln w="6350" cap="rnd">
                <a:solidFill>
                  <a:schemeClr val="tx1"/>
                </a:solidFill>
                <a:prstDash val="sysDot"/>
                <a:miter lim="800000"/>
                <a:headEnd/>
                <a:tailEnd type="none" w="lg" len="lg"/>
              </a:ln>
              <a:effectLst/>
            </p:spPr>
            <p:txBody>
              <a:bodyPr wrap="none"/>
              <a:lstStyle/>
              <a:p>
                <a:endParaRPr lang="es-EC"/>
              </a:p>
            </p:txBody>
          </p:sp>
        </p:grpSp>
      </p:grpSp>
      <p:sp>
        <p:nvSpPr>
          <p:cNvPr id="51214" name="Text Box 14"/>
          <p:cNvSpPr txBox="1">
            <a:spLocks noChangeArrowheads="1"/>
          </p:cNvSpPr>
          <p:nvPr/>
        </p:nvSpPr>
        <p:spPr bwMode="auto">
          <a:xfrm>
            <a:off x="179388" y="6308725"/>
            <a:ext cx="6127750" cy="3048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ES" sz="1400">
                <a:latin typeface="Tahoma" pitchFamily="34" charset="0"/>
              </a:rPr>
              <a:t>Tomada de :Evaluación Económica y Social. Raúl Castro y Karen A. Mokate.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226" name="Group 2"/>
          <p:cNvGrpSpPr>
            <a:grpSpLocks/>
          </p:cNvGrpSpPr>
          <p:nvPr/>
        </p:nvGrpSpPr>
        <p:grpSpPr bwMode="auto">
          <a:xfrm>
            <a:off x="1116013" y="1125538"/>
            <a:ext cx="7127875" cy="5556250"/>
            <a:chOff x="624" y="608"/>
            <a:chExt cx="4944" cy="3738"/>
          </a:xfrm>
        </p:grpSpPr>
        <p:sp>
          <p:nvSpPr>
            <p:cNvPr id="52227" name="Line 3"/>
            <p:cNvSpPr>
              <a:spLocks noChangeShapeType="1"/>
            </p:cNvSpPr>
            <p:nvPr/>
          </p:nvSpPr>
          <p:spPr bwMode="auto">
            <a:xfrm>
              <a:off x="672" y="2256"/>
              <a:ext cx="4896" cy="0"/>
            </a:xfrm>
            <a:prstGeom prst="line">
              <a:avLst/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s-EC"/>
            </a:p>
          </p:txBody>
        </p:sp>
        <p:sp>
          <p:nvSpPr>
            <p:cNvPr id="52228" name="Oval 4"/>
            <p:cNvSpPr>
              <a:spLocks noChangeArrowheads="1"/>
            </p:cNvSpPr>
            <p:nvPr/>
          </p:nvSpPr>
          <p:spPr bwMode="auto">
            <a:xfrm>
              <a:off x="1008" y="656"/>
              <a:ext cx="4224" cy="336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 type="none" w="lg" len="lg"/>
            </a:ln>
            <a:effectLst/>
          </p:spPr>
          <p:txBody>
            <a:bodyPr wrap="none" anchor="ctr"/>
            <a:lstStyle/>
            <a:p>
              <a:endParaRPr lang="es-EC"/>
            </a:p>
          </p:txBody>
        </p:sp>
        <p:sp>
          <p:nvSpPr>
            <p:cNvPr id="52229" name="Rectangle 5"/>
            <p:cNvSpPr>
              <a:spLocks noChangeArrowheads="1"/>
            </p:cNvSpPr>
            <p:nvPr/>
          </p:nvSpPr>
          <p:spPr bwMode="auto">
            <a:xfrm>
              <a:off x="720" y="800"/>
              <a:ext cx="672" cy="43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 type="none" w="lg" len="lg"/>
            </a:ln>
            <a:effectLst/>
          </p:spPr>
          <p:txBody>
            <a:bodyPr wrap="none" anchor="ctr"/>
            <a:lstStyle/>
            <a:p>
              <a:pPr algn="ctr">
                <a:spcBef>
                  <a:spcPct val="50000"/>
                </a:spcBef>
              </a:pPr>
              <a:r>
                <a:rPr lang="es-ES" sz="1200">
                  <a:latin typeface="Times New Roman" pitchFamily="18" charset="0"/>
                </a:rPr>
                <a:t>FLUJO </a:t>
              </a:r>
            </a:p>
            <a:p>
              <a:pPr algn="ctr">
                <a:spcBef>
                  <a:spcPct val="50000"/>
                </a:spcBef>
              </a:pPr>
              <a:r>
                <a:rPr lang="es-ES" sz="1200">
                  <a:latin typeface="Times New Roman" pitchFamily="18" charset="0"/>
                </a:rPr>
                <a:t>MONETARIO</a:t>
              </a:r>
            </a:p>
          </p:txBody>
        </p:sp>
        <p:sp>
          <p:nvSpPr>
            <p:cNvPr id="52230" name="Rectangle 6"/>
            <p:cNvSpPr>
              <a:spLocks noChangeArrowheads="1"/>
            </p:cNvSpPr>
            <p:nvPr/>
          </p:nvSpPr>
          <p:spPr bwMode="auto">
            <a:xfrm>
              <a:off x="4800" y="3568"/>
              <a:ext cx="672" cy="512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 type="none" w="lg" len="lg"/>
            </a:ln>
            <a:effectLst/>
          </p:spPr>
          <p:txBody>
            <a:bodyPr wrap="none" anchor="ctr"/>
            <a:lstStyle/>
            <a:p>
              <a:pPr algn="ctr">
                <a:spcBef>
                  <a:spcPct val="50000"/>
                </a:spcBef>
              </a:pPr>
              <a:r>
                <a:rPr lang="es-ES" sz="1200">
                  <a:latin typeface="Times New Roman" pitchFamily="18" charset="0"/>
                </a:rPr>
                <a:t>RESTO</a:t>
              </a:r>
            </a:p>
            <a:p>
              <a:pPr algn="ctr">
                <a:spcBef>
                  <a:spcPct val="50000"/>
                </a:spcBef>
              </a:pPr>
              <a:r>
                <a:rPr lang="es-ES" sz="1200">
                  <a:latin typeface="Times New Roman" pitchFamily="18" charset="0"/>
                </a:rPr>
                <a:t>DEL </a:t>
              </a:r>
            </a:p>
            <a:p>
              <a:pPr algn="ctr">
                <a:spcBef>
                  <a:spcPct val="50000"/>
                </a:spcBef>
              </a:pPr>
              <a:r>
                <a:rPr lang="es-ES" sz="1200">
                  <a:latin typeface="Times New Roman" pitchFamily="18" charset="0"/>
                </a:rPr>
                <a:t>MUNDO</a:t>
              </a:r>
            </a:p>
          </p:txBody>
        </p:sp>
        <p:sp>
          <p:nvSpPr>
            <p:cNvPr id="52231" name="Rectangle 7"/>
            <p:cNvSpPr>
              <a:spLocks noChangeArrowheads="1"/>
            </p:cNvSpPr>
            <p:nvPr/>
          </p:nvSpPr>
          <p:spPr bwMode="auto">
            <a:xfrm>
              <a:off x="624" y="3072"/>
              <a:ext cx="576" cy="384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 type="none" w="lg" len="lg"/>
            </a:ln>
            <a:effectLst/>
          </p:spPr>
          <p:txBody>
            <a:bodyPr wrap="none" anchor="ctr"/>
            <a:lstStyle/>
            <a:p>
              <a:pPr algn="ctr">
                <a:spcBef>
                  <a:spcPct val="50000"/>
                </a:spcBef>
              </a:pPr>
              <a:r>
                <a:rPr lang="es-ES" sz="1200">
                  <a:latin typeface="Times New Roman" pitchFamily="18" charset="0"/>
                </a:rPr>
                <a:t>FLUJO</a:t>
              </a:r>
            </a:p>
            <a:p>
              <a:pPr algn="ctr">
                <a:spcBef>
                  <a:spcPct val="50000"/>
                </a:spcBef>
              </a:pPr>
              <a:r>
                <a:rPr lang="es-ES" sz="1200">
                  <a:latin typeface="Times New Roman" pitchFamily="18" charset="0"/>
                </a:rPr>
                <a:t>REAL</a:t>
              </a:r>
            </a:p>
          </p:txBody>
        </p:sp>
        <p:sp>
          <p:nvSpPr>
            <p:cNvPr id="52232" name="Oval 8"/>
            <p:cNvSpPr>
              <a:spLocks noChangeArrowheads="1"/>
            </p:cNvSpPr>
            <p:nvPr/>
          </p:nvSpPr>
          <p:spPr bwMode="auto">
            <a:xfrm>
              <a:off x="1152" y="800"/>
              <a:ext cx="3984" cy="3072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 type="none" w="lg" len="lg"/>
            </a:ln>
            <a:effectLst/>
          </p:spPr>
          <p:txBody>
            <a:bodyPr wrap="none" anchor="ctr"/>
            <a:lstStyle/>
            <a:p>
              <a:endParaRPr lang="es-EC"/>
            </a:p>
          </p:txBody>
        </p:sp>
        <p:sp>
          <p:nvSpPr>
            <p:cNvPr id="52233" name="Oval 9"/>
            <p:cNvSpPr>
              <a:spLocks noChangeArrowheads="1"/>
            </p:cNvSpPr>
            <p:nvPr/>
          </p:nvSpPr>
          <p:spPr bwMode="auto">
            <a:xfrm>
              <a:off x="1296" y="912"/>
              <a:ext cx="3696" cy="281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 type="none" w="lg" len="lg"/>
            </a:ln>
            <a:effectLst/>
          </p:spPr>
          <p:txBody>
            <a:bodyPr wrap="none" anchor="ctr"/>
            <a:lstStyle/>
            <a:p>
              <a:endParaRPr lang="es-EC"/>
            </a:p>
          </p:txBody>
        </p:sp>
        <p:sp>
          <p:nvSpPr>
            <p:cNvPr id="52234" name="Oval 10"/>
            <p:cNvSpPr>
              <a:spLocks noChangeArrowheads="1"/>
            </p:cNvSpPr>
            <p:nvPr/>
          </p:nvSpPr>
          <p:spPr bwMode="auto">
            <a:xfrm>
              <a:off x="3456" y="1856"/>
              <a:ext cx="1008" cy="96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 type="none" w="lg" len="lg"/>
            </a:ln>
            <a:effectLst/>
          </p:spPr>
          <p:txBody>
            <a:bodyPr wrap="none" anchor="ctr"/>
            <a:lstStyle/>
            <a:p>
              <a:endParaRPr lang="es-EC"/>
            </a:p>
          </p:txBody>
        </p:sp>
        <p:sp>
          <p:nvSpPr>
            <p:cNvPr id="52235" name="Oval 11"/>
            <p:cNvSpPr>
              <a:spLocks noChangeArrowheads="1"/>
            </p:cNvSpPr>
            <p:nvPr/>
          </p:nvSpPr>
          <p:spPr bwMode="auto">
            <a:xfrm>
              <a:off x="1776" y="1880"/>
              <a:ext cx="1008" cy="96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 type="none" w="lg" len="lg"/>
            </a:ln>
            <a:effectLst/>
          </p:spPr>
          <p:txBody>
            <a:bodyPr wrap="none" anchor="ctr"/>
            <a:lstStyle/>
            <a:p>
              <a:endParaRPr lang="es-EC"/>
            </a:p>
          </p:txBody>
        </p:sp>
        <p:sp>
          <p:nvSpPr>
            <p:cNvPr id="52236" name="Oval 12"/>
            <p:cNvSpPr>
              <a:spLocks noChangeArrowheads="1"/>
            </p:cNvSpPr>
            <p:nvPr/>
          </p:nvSpPr>
          <p:spPr bwMode="auto">
            <a:xfrm>
              <a:off x="3264" y="1664"/>
              <a:ext cx="1392" cy="1344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 type="none" w="lg" len="lg"/>
            </a:ln>
            <a:effectLst/>
          </p:spPr>
          <p:txBody>
            <a:bodyPr wrap="none" anchor="ctr"/>
            <a:lstStyle/>
            <a:p>
              <a:endParaRPr lang="es-EC"/>
            </a:p>
          </p:txBody>
        </p:sp>
        <p:sp>
          <p:nvSpPr>
            <p:cNvPr id="52237" name="Oval 13"/>
            <p:cNvSpPr>
              <a:spLocks noChangeArrowheads="1"/>
            </p:cNvSpPr>
            <p:nvPr/>
          </p:nvSpPr>
          <p:spPr bwMode="auto">
            <a:xfrm>
              <a:off x="3072" y="1472"/>
              <a:ext cx="1776" cy="1680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 type="none" w="lg" len="lg"/>
            </a:ln>
            <a:effectLst/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52238" name="Oval 14"/>
            <p:cNvSpPr>
              <a:spLocks noChangeArrowheads="1"/>
            </p:cNvSpPr>
            <p:nvPr/>
          </p:nvSpPr>
          <p:spPr bwMode="auto">
            <a:xfrm>
              <a:off x="2592" y="1952"/>
              <a:ext cx="1008" cy="672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miter lim="800000"/>
              <a:headEnd/>
              <a:tailEnd type="none" w="lg" len="lg"/>
            </a:ln>
            <a:effectLst/>
          </p:spPr>
          <p:txBody>
            <a:bodyPr wrap="none" anchor="ctr"/>
            <a:lstStyle/>
            <a:p>
              <a:pPr algn="ctr"/>
              <a:r>
                <a:rPr lang="es-ES">
                  <a:latin typeface="Times New Roman" pitchFamily="18" charset="0"/>
                </a:rPr>
                <a:t>GOBIERNO</a:t>
              </a:r>
            </a:p>
          </p:txBody>
        </p:sp>
        <p:sp>
          <p:nvSpPr>
            <p:cNvPr id="52239" name="Oval 15"/>
            <p:cNvSpPr>
              <a:spLocks noChangeArrowheads="1"/>
            </p:cNvSpPr>
            <p:nvPr/>
          </p:nvSpPr>
          <p:spPr bwMode="auto">
            <a:xfrm>
              <a:off x="4368" y="2000"/>
              <a:ext cx="1008" cy="576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miter lim="800000"/>
              <a:headEnd/>
              <a:tailEnd type="none" w="lg" len="lg"/>
            </a:ln>
            <a:effectLst/>
          </p:spPr>
          <p:txBody>
            <a:bodyPr wrap="none" anchor="ctr"/>
            <a:lstStyle/>
            <a:p>
              <a:pPr algn="ctr"/>
              <a:r>
                <a:rPr lang="es-ES">
                  <a:latin typeface="Times New Roman" pitchFamily="18" charset="0"/>
                </a:rPr>
                <a:t>HOGARES</a:t>
              </a:r>
            </a:p>
          </p:txBody>
        </p:sp>
        <p:sp>
          <p:nvSpPr>
            <p:cNvPr id="52240" name="Oval 16"/>
            <p:cNvSpPr>
              <a:spLocks noChangeArrowheads="1"/>
            </p:cNvSpPr>
            <p:nvPr/>
          </p:nvSpPr>
          <p:spPr bwMode="auto">
            <a:xfrm>
              <a:off x="816" y="1968"/>
              <a:ext cx="1104" cy="624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chemeClr val="tx1"/>
              </a:solidFill>
              <a:miter lim="800000"/>
              <a:headEnd/>
              <a:tailEnd type="none" w="lg" len="lg"/>
            </a:ln>
            <a:effectLst/>
          </p:spPr>
          <p:txBody>
            <a:bodyPr wrap="none" anchor="ctr"/>
            <a:lstStyle/>
            <a:p>
              <a:pPr algn="ctr"/>
              <a:r>
                <a:rPr lang="es-ES">
                  <a:latin typeface="Times New Roman" pitchFamily="18" charset="0"/>
                </a:rPr>
                <a:t>EMPRESAS</a:t>
              </a:r>
            </a:p>
          </p:txBody>
        </p:sp>
        <p:sp>
          <p:nvSpPr>
            <p:cNvPr id="52241" name="WordArt 17"/>
            <p:cNvSpPr>
              <a:spLocks noChangeArrowheads="1" noChangeShapeType="1" noTextEdit="1"/>
            </p:cNvSpPr>
            <p:nvPr/>
          </p:nvSpPr>
          <p:spPr bwMode="auto">
            <a:xfrm rot="10575052">
              <a:off x="1869" y="2511"/>
              <a:ext cx="880" cy="368"/>
            </a:xfrm>
            <a:prstGeom prst="rect">
              <a:avLst/>
            </a:prstGeom>
          </p:spPr>
          <p:txBody>
            <a:bodyPr spcFirstLastPara="1" wrap="none" fromWordArt="1">
              <a:prstTxWarp prst="textArchUp">
                <a:avLst>
                  <a:gd name="adj" fmla="val 10800000"/>
                </a:avLst>
              </a:prstTxWarp>
            </a:bodyPr>
            <a:lstStyle/>
            <a:p>
              <a:pPr algn="ctr"/>
              <a:r>
                <a:rPr lang="es-EC" sz="1000" kern="10" spc="20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Times New Roman"/>
                  <a:cs typeface="Times New Roman"/>
                </a:rPr>
                <a:t>BIENES Y SERVICIOS</a:t>
              </a:r>
            </a:p>
          </p:txBody>
        </p:sp>
        <p:sp>
          <p:nvSpPr>
            <p:cNvPr id="52242" name="WordArt 18"/>
            <p:cNvSpPr>
              <a:spLocks noChangeArrowheads="1" noChangeShapeType="1" noTextEdit="1"/>
            </p:cNvSpPr>
            <p:nvPr/>
          </p:nvSpPr>
          <p:spPr bwMode="auto">
            <a:xfrm>
              <a:off x="2448" y="608"/>
              <a:ext cx="1422" cy="108"/>
            </a:xfrm>
            <a:prstGeom prst="rect">
              <a:avLst/>
            </a:prstGeom>
          </p:spPr>
          <p:txBody>
            <a:bodyPr spcFirstLastPara="1" wrap="none" fromWordArt="1">
              <a:prstTxWarp prst="textArchUp">
                <a:avLst>
                  <a:gd name="adj" fmla="val 10800000"/>
                </a:avLst>
              </a:prstTxWarp>
            </a:bodyPr>
            <a:lstStyle/>
            <a:p>
              <a:pPr algn="ctr"/>
              <a:r>
                <a:rPr lang="es-EC" sz="1200" kern="10" spc="60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PAGO DE BIENES Y SERVICIOS</a:t>
              </a:r>
            </a:p>
          </p:txBody>
        </p:sp>
        <p:sp>
          <p:nvSpPr>
            <p:cNvPr id="52243" name="WordArt 19"/>
            <p:cNvSpPr>
              <a:spLocks noChangeArrowheads="1" noChangeShapeType="1" noTextEdit="1"/>
            </p:cNvSpPr>
            <p:nvPr/>
          </p:nvSpPr>
          <p:spPr bwMode="auto">
            <a:xfrm rot="-20255">
              <a:off x="2301" y="749"/>
              <a:ext cx="1682" cy="387"/>
            </a:xfrm>
            <a:prstGeom prst="rect">
              <a:avLst/>
            </a:prstGeom>
          </p:spPr>
          <p:txBody>
            <a:bodyPr spcFirstLastPara="1" wrap="none" fromWordArt="1">
              <a:prstTxWarp prst="textArchUp">
                <a:avLst>
                  <a:gd name="adj" fmla="val 10971653"/>
                </a:avLst>
              </a:prstTxWarp>
            </a:bodyPr>
            <a:lstStyle/>
            <a:p>
              <a:pPr algn="ctr"/>
              <a:r>
                <a:rPr lang="es-EC" sz="1200" kern="10" spc="60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REMUNERACION DE FACTORES</a:t>
              </a:r>
            </a:p>
          </p:txBody>
        </p:sp>
        <p:sp>
          <p:nvSpPr>
            <p:cNvPr id="52244" name="WordArt 20"/>
            <p:cNvSpPr>
              <a:spLocks noChangeArrowheads="1" noChangeShapeType="1" noTextEdit="1"/>
            </p:cNvSpPr>
            <p:nvPr/>
          </p:nvSpPr>
          <p:spPr bwMode="auto">
            <a:xfrm>
              <a:off x="3792" y="1872"/>
              <a:ext cx="366" cy="48"/>
            </a:xfrm>
            <a:prstGeom prst="rect">
              <a:avLst/>
            </a:prstGeom>
          </p:spPr>
          <p:txBody>
            <a:bodyPr spcFirstLastPara="1" wrap="none" fromWordArt="1">
              <a:prstTxWarp prst="textArchUp">
                <a:avLst>
                  <a:gd name="adj" fmla="val 10726429"/>
                </a:avLst>
              </a:prstTxWarp>
            </a:bodyPr>
            <a:lstStyle/>
            <a:p>
              <a:pPr algn="dist"/>
              <a:r>
                <a:rPr lang="es-EC" sz="900" kern="10" spc="18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Times New Roman"/>
                  <a:cs typeface="Times New Roman"/>
                </a:rPr>
                <a:t>SUBSIDIOS</a:t>
              </a:r>
            </a:p>
            <a:p>
              <a:pPr algn="dist"/>
              <a:endParaRPr lang="es-EC" sz="900" kern="10" spc="18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dist"/>
              <a:endParaRPr lang="es-EC" sz="900" kern="10" spc="18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52245" name="WordArt 21"/>
            <p:cNvSpPr>
              <a:spLocks noChangeArrowheads="1" noChangeShapeType="1" noTextEdit="1"/>
            </p:cNvSpPr>
            <p:nvPr/>
          </p:nvSpPr>
          <p:spPr bwMode="auto">
            <a:xfrm rot="10871680">
              <a:off x="2443" y="3887"/>
              <a:ext cx="1204" cy="191"/>
            </a:xfrm>
            <a:prstGeom prst="rect">
              <a:avLst/>
            </a:prstGeom>
          </p:spPr>
          <p:txBody>
            <a:bodyPr spcFirstLastPara="1" wrap="none" fromWordArt="1">
              <a:prstTxWarp prst="textArchUp">
                <a:avLst>
                  <a:gd name="adj" fmla="val 10800000"/>
                </a:avLst>
              </a:prstTxWarp>
            </a:bodyPr>
            <a:lstStyle/>
            <a:p>
              <a:pPr algn="ctr"/>
              <a:r>
                <a:rPr lang="es-EC" sz="1000" kern="10" spc="20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Times New Roman"/>
                  <a:cs typeface="Times New Roman"/>
                </a:rPr>
                <a:t>BIENES Y SERVICIOS</a:t>
              </a:r>
            </a:p>
          </p:txBody>
        </p:sp>
        <p:sp>
          <p:nvSpPr>
            <p:cNvPr id="52246" name="WordArt 22"/>
            <p:cNvSpPr>
              <a:spLocks noChangeArrowheads="1" noChangeShapeType="1" noTextEdit="1"/>
            </p:cNvSpPr>
            <p:nvPr/>
          </p:nvSpPr>
          <p:spPr bwMode="auto">
            <a:xfrm rot="10800000">
              <a:off x="2400" y="3696"/>
              <a:ext cx="1344" cy="240"/>
            </a:xfrm>
            <a:prstGeom prst="rect">
              <a:avLst/>
            </a:prstGeom>
          </p:spPr>
          <p:txBody>
            <a:bodyPr spcFirstLastPara="1" wrap="none" fromWordArt="1">
              <a:prstTxWarp prst="textArchUp">
                <a:avLst>
                  <a:gd name="adj" fmla="val 10800000"/>
                </a:avLst>
              </a:prstTxWarp>
            </a:bodyPr>
            <a:lstStyle/>
            <a:p>
              <a:pPr algn="ctr"/>
              <a:r>
                <a:rPr lang="es-EC" sz="12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Times New Roman"/>
                  <a:cs typeface="Times New Roman"/>
                </a:rPr>
                <a:t>FACTORES DE PRODUCCIÓN</a:t>
              </a:r>
            </a:p>
          </p:txBody>
        </p:sp>
        <p:sp>
          <p:nvSpPr>
            <p:cNvPr id="52247" name="WordArt 23"/>
            <p:cNvSpPr>
              <a:spLocks noChangeArrowheads="1" noChangeShapeType="1" noTextEdit="1"/>
            </p:cNvSpPr>
            <p:nvPr/>
          </p:nvSpPr>
          <p:spPr bwMode="auto">
            <a:xfrm rot="10800000">
              <a:off x="2688" y="3648"/>
              <a:ext cx="864" cy="144"/>
            </a:xfrm>
            <a:prstGeom prst="rect">
              <a:avLst/>
            </a:prstGeom>
          </p:spPr>
          <p:txBody>
            <a:bodyPr spcFirstLastPara="1" wrap="none" fromWordArt="1">
              <a:prstTxWarp prst="textArchUp">
                <a:avLst>
                  <a:gd name="adj" fmla="val 10800000"/>
                </a:avLst>
              </a:prstTxWarp>
            </a:bodyPr>
            <a:lstStyle/>
            <a:p>
              <a:pPr algn="ctr"/>
              <a:r>
                <a:rPr lang="es-EC" sz="12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Times New Roman"/>
                  <a:cs typeface="Times New Roman"/>
                </a:rPr>
                <a:t>BIENES MERITORIOS</a:t>
              </a:r>
            </a:p>
          </p:txBody>
        </p:sp>
        <p:sp>
          <p:nvSpPr>
            <p:cNvPr id="52248" name="WordArt 24"/>
            <p:cNvSpPr>
              <a:spLocks noChangeArrowheads="1" noChangeShapeType="1" noTextEdit="1"/>
            </p:cNvSpPr>
            <p:nvPr/>
          </p:nvSpPr>
          <p:spPr bwMode="auto">
            <a:xfrm>
              <a:off x="3696" y="1616"/>
              <a:ext cx="522" cy="96"/>
            </a:xfrm>
            <a:prstGeom prst="rect">
              <a:avLst/>
            </a:prstGeom>
          </p:spPr>
          <p:txBody>
            <a:bodyPr spcFirstLastPara="1" wrap="none" fromWordArt="1">
              <a:prstTxWarp prst="textArchUp">
                <a:avLst>
                  <a:gd name="adj" fmla="val 10800000"/>
                </a:avLst>
              </a:prstTxWarp>
            </a:bodyPr>
            <a:lstStyle/>
            <a:p>
              <a:pPr algn="ctr"/>
              <a:r>
                <a:rPr lang="es-EC" sz="12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Times New Roman"/>
                  <a:cs typeface="Times New Roman"/>
                </a:rPr>
                <a:t>IMPUESTOS</a:t>
              </a:r>
            </a:p>
          </p:txBody>
        </p:sp>
        <p:sp>
          <p:nvSpPr>
            <p:cNvPr id="52249" name="WordArt 25"/>
            <p:cNvSpPr>
              <a:spLocks noChangeArrowheads="1" noChangeShapeType="1" noTextEdit="1"/>
            </p:cNvSpPr>
            <p:nvPr/>
          </p:nvSpPr>
          <p:spPr bwMode="auto">
            <a:xfrm>
              <a:off x="3408" y="1440"/>
              <a:ext cx="1104" cy="384"/>
            </a:xfrm>
            <a:prstGeom prst="rect">
              <a:avLst/>
            </a:prstGeom>
          </p:spPr>
          <p:txBody>
            <a:bodyPr spcFirstLastPara="1" wrap="none" fromWordArt="1">
              <a:prstTxWarp prst="textArchUp">
                <a:avLst>
                  <a:gd name="adj" fmla="val 10800000"/>
                </a:avLst>
              </a:prstTxWarp>
            </a:bodyPr>
            <a:lstStyle/>
            <a:p>
              <a:pPr algn="ctr"/>
              <a:r>
                <a:rPr lang="es-EC" sz="12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Times New Roman"/>
                  <a:cs typeface="Times New Roman"/>
                </a:rPr>
                <a:t>PAGO DE BIENES Y SERVICIOS</a:t>
              </a:r>
            </a:p>
          </p:txBody>
        </p:sp>
        <p:sp>
          <p:nvSpPr>
            <p:cNvPr id="52250" name="WordArt 26"/>
            <p:cNvSpPr>
              <a:spLocks noChangeArrowheads="1" noChangeShapeType="1" noTextEdit="1"/>
            </p:cNvSpPr>
            <p:nvPr/>
          </p:nvSpPr>
          <p:spPr bwMode="auto">
            <a:xfrm>
              <a:off x="2032" y="1840"/>
              <a:ext cx="522" cy="96"/>
            </a:xfrm>
            <a:prstGeom prst="rect">
              <a:avLst/>
            </a:prstGeom>
          </p:spPr>
          <p:txBody>
            <a:bodyPr spcFirstLastPara="1" wrap="none" fromWordArt="1">
              <a:prstTxWarp prst="textArchUp">
                <a:avLst>
                  <a:gd name="adj" fmla="val 10800000"/>
                </a:avLst>
              </a:prstTxWarp>
            </a:bodyPr>
            <a:lstStyle/>
            <a:p>
              <a:pPr algn="ctr"/>
              <a:r>
                <a:rPr lang="es-EC" sz="12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Times New Roman"/>
                  <a:cs typeface="Times New Roman"/>
                </a:rPr>
                <a:t>IMPUESTOS</a:t>
              </a:r>
            </a:p>
          </p:txBody>
        </p:sp>
        <p:sp>
          <p:nvSpPr>
            <p:cNvPr id="52251" name="AutoShape 27"/>
            <p:cNvSpPr>
              <a:spLocks/>
            </p:cNvSpPr>
            <p:nvPr/>
          </p:nvSpPr>
          <p:spPr bwMode="auto">
            <a:xfrm rot="5400000">
              <a:off x="2136" y="1272"/>
              <a:ext cx="288" cy="1200"/>
            </a:xfrm>
            <a:prstGeom prst="leftBracket">
              <a:avLst>
                <a:gd name="adj" fmla="val 179514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s-EC"/>
            </a:p>
          </p:txBody>
        </p:sp>
        <p:sp>
          <p:nvSpPr>
            <p:cNvPr id="52252" name="WordArt 28"/>
            <p:cNvSpPr>
              <a:spLocks noChangeArrowheads="1" noChangeShapeType="1" noTextEdit="1"/>
            </p:cNvSpPr>
            <p:nvPr/>
          </p:nvSpPr>
          <p:spPr bwMode="auto">
            <a:xfrm>
              <a:off x="2064" y="1776"/>
              <a:ext cx="384" cy="48"/>
            </a:xfrm>
            <a:prstGeom prst="rect">
              <a:avLst/>
            </a:prstGeom>
          </p:spPr>
          <p:txBody>
            <a:bodyPr spcFirstLastPara="1" wrap="none" fromWordArt="1">
              <a:prstTxWarp prst="textArchUp">
                <a:avLst>
                  <a:gd name="adj" fmla="val 10729876"/>
                </a:avLst>
              </a:prstTxWarp>
            </a:bodyPr>
            <a:lstStyle/>
            <a:p>
              <a:pPr algn="dist"/>
              <a:r>
                <a:rPr lang="es-EC" sz="900" kern="10" spc="18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Times New Roman"/>
                  <a:cs typeface="Times New Roman"/>
                </a:rPr>
                <a:t>SUBSIDIOS</a:t>
              </a:r>
            </a:p>
            <a:p>
              <a:pPr algn="dist"/>
              <a:endParaRPr lang="es-EC" sz="900" kern="10" spc="18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endParaRPr>
            </a:p>
            <a:p>
              <a:pPr algn="dist"/>
              <a:endParaRPr lang="es-EC" sz="900" kern="10" spc="18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/>
                <a:cs typeface="Times New Roman"/>
              </a:endParaRPr>
            </a:p>
          </p:txBody>
        </p:sp>
        <p:sp>
          <p:nvSpPr>
            <p:cNvPr id="52253" name="AutoShape 29"/>
            <p:cNvSpPr>
              <a:spLocks/>
            </p:cNvSpPr>
            <p:nvPr/>
          </p:nvSpPr>
          <p:spPr bwMode="auto">
            <a:xfrm rot="5400000">
              <a:off x="2064" y="1008"/>
              <a:ext cx="480" cy="1440"/>
            </a:xfrm>
            <a:prstGeom prst="leftBracket">
              <a:avLst>
                <a:gd name="adj" fmla="val 129250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s-EC"/>
            </a:p>
          </p:txBody>
        </p:sp>
        <p:sp>
          <p:nvSpPr>
            <p:cNvPr id="52254" name="WordArt 30"/>
            <p:cNvSpPr>
              <a:spLocks noChangeArrowheads="1" noChangeShapeType="1" noTextEdit="1"/>
            </p:cNvSpPr>
            <p:nvPr/>
          </p:nvSpPr>
          <p:spPr bwMode="auto">
            <a:xfrm>
              <a:off x="1688" y="1464"/>
              <a:ext cx="1248" cy="336"/>
            </a:xfrm>
            <a:prstGeom prst="rect">
              <a:avLst/>
            </a:prstGeom>
          </p:spPr>
          <p:txBody>
            <a:bodyPr spcFirstLastPara="1" wrap="none" fromWordArt="1">
              <a:prstTxWarp prst="textArchUp">
                <a:avLst>
                  <a:gd name="adj" fmla="val 10800000"/>
                </a:avLst>
              </a:prstTxWarp>
            </a:bodyPr>
            <a:lstStyle/>
            <a:p>
              <a:pPr algn="ctr"/>
              <a:r>
                <a:rPr lang="es-EC" sz="1200" kern="10" spc="60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Arial"/>
                  <a:cs typeface="Arial"/>
                </a:rPr>
                <a:t>PAGO DE BIENES Y SERVICIOS</a:t>
              </a:r>
            </a:p>
          </p:txBody>
        </p:sp>
        <p:sp>
          <p:nvSpPr>
            <p:cNvPr id="52255" name="AutoShape 31"/>
            <p:cNvSpPr>
              <a:spLocks/>
            </p:cNvSpPr>
            <p:nvPr/>
          </p:nvSpPr>
          <p:spPr bwMode="auto">
            <a:xfrm rot="5400000">
              <a:off x="3624" y="696"/>
              <a:ext cx="720" cy="1824"/>
            </a:xfrm>
            <a:prstGeom prst="leftBracket">
              <a:avLst>
                <a:gd name="adj" fmla="val 117976"/>
              </a:avLst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s-EC"/>
            </a:p>
          </p:txBody>
        </p:sp>
        <p:sp>
          <p:nvSpPr>
            <p:cNvPr id="52256" name="WordArt 32"/>
            <p:cNvSpPr>
              <a:spLocks noChangeArrowheads="1" noChangeShapeType="1" noTextEdit="1"/>
            </p:cNvSpPr>
            <p:nvPr/>
          </p:nvSpPr>
          <p:spPr bwMode="auto">
            <a:xfrm rot="20940000">
              <a:off x="3256" y="1212"/>
              <a:ext cx="1022" cy="287"/>
            </a:xfrm>
            <a:prstGeom prst="rect">
              <a:avLst/>
            </a:prstGeom>
          </p:spPr>
          <p:txBody>
            <a:bodyPr spcFirstLastPara="1" wrap="none" fromWordArt="1">
              <a:prstTxWarp prst="textArchUp">
                <a:avLst>
                  <a:gd name="adj" fmla="val 10868516"/>
                </a:avLst>
              </a:prstTxWarp>
            </a:bodyPr>
            <a:lstStyle/>
            <a:p>
              <a:pPr algn="ctr"/>
              <a:r>
                <a:rPr lang="es-EC" sz="12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Times New Roman"/>
                  <a:cs typeface="Times New Roman"/>
                </a:rPr>
                <a:t>REMUNERACION DE FACTORES</a:t>
              </a:r>
            </a:p>
          </p:txBody>
        </p:sp>
        <p:sp>
          <p:nvSpPr>
            <p:cNvPr id="52257" name="Line 33"/>
            <p:cNvSpPr>
              <a:spLocks noChangeShapeType="1"/>
            </p:cNvSpPr>
            <p:nvPr/>
          </p:nvSpPr>
          <p:spPr bwMode="auto">
            <a:xfrm>
              <a:off x="4944" y="3216"/>
              <a:ext cx="336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>
              <a:spAutoFit/>
            </a:bodyPr>
            <a:lstStyle/>
            <a:p>
              <a:endParaRPr lang="es-EC"/>
            </a:p>
          </p:txBody>
        </p:sp>
        <p:sp>
          <p:nvSpPr>
            <p:cNvPr id="52258" name="Line 34"/>
            <p:cNvSpPr>
              <a:spLocks noChangeShapeType="1"/>
            </p:cNvSpPr>
            <p:nvPr/>
          </p:nvSpPr>
          <p:spPr bwMode="auto">
            <a:xfrm>
              <a:off x="4512" y="3600"/>
              <a:ext cx="336" cy="3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>
              <a:spAutoFit/>
            </a:bodyPr>
            <a:lstStyle/>
            <a:p>
              <a:endParaRPr lang="es-EC"/>
            </a:p>
          </p:txBody>
        </p:sp>
        <p:sp>
          <p:nvSpPr>
            <p:cNvPr id="52259" name="Text Box 35"/>
            <p:cNvSpPr txBox="1">
              <a:spLocks noChangeArrowheads="1"/>
            </p:cNvSpPr>
            <p:nvPr/>
          </p:nvSpPr>
          <p:spPr bwMode="auto">
            <a:xfrm>
              <a:off x="5039" y="3168"/>
              <a:ext cx="481" cy="18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just">
                <a:spcBef>
                  <a:spcPct val="50000"/>
                </a:spcBef>
              </a:pPr>
              <a:r>
                <a:rPr lang="es-ES" sz="1200">
                  <a:latin typeface="Times New Roman" pitchFamily="18" charset="0"/>
                </a:rPr>
                <a:t>Divisas</a:t>
              </a:r>
            </a:p>
          </p:txBody>
        </p:sp>
        <p:sp>
          <p:nvSpPr>
            <p:cNvPr id="52260" name="Text Box 36"/>
            <p:cNvSpPr txBox="1">
              <a:spLocks noChangeArrowheads="1"/>
            </p:cNvSpPr>
            <p:nvPr/>
          </p:nvSpPr>
          <p:spPr bwMode="auto">
            <a:xfrm>
              <a:off x="4128" y="3792"/>
              <a:ext cx="673" cy="55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just"/>
              <a:r>
                <a:rPr lang="es-ES" sz="1200">
                  <a:latin typeface="Times New Roman" pitchFamily="18" charset="0"/>
                </a:rPr>
                <a:t>Importaciones</a:t>
              </a:r>
            </a:p>
            <a:p>
              <a:pPr algn="just"/>
              <a:r>
                <a:rPr lang="es-ES" sz="1200">
                  <a:latin typeface="Times New Roman" pitchFamily="18" charset="0"/>
                </a:rPr>
                <a:t>Exportaciones</a:t>
              </a:r>
            </a:p>
          </p:txBody>
        </p:sp>
        <p:sp>
          <p:nvSpPr>
            <p:cNvPr id="52261" name="Line 37"/>
            <p:cNvSpPr>
              <a:spLocks noChangeShapeType="1"/>
            </p:cNvSpPr>
            <p:nvPr/>
          </p:nvSpPr>
          <p:spPr bwMode="auto">
            <a:xfrm flipV="1">
              <a:off x="1872" y="3600"/>
              <a:ext cx="384" cy="3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spAutoFit/>
            </a:bodyPr>
            <a:lstStyle/>
            <a:p>
              <a:endParaRPr lang="es-EC"/>
            </a:p>
          </p:txBody>
        </p:sp>
        <p:sp>
          <p:nvSpPr>
            <p:cNvPr id="52262" name="Line 38"/>
            <p:cNvSpPr>
              <a:spLocks noChangeShapeType="1"/>
            </p:cNvSpPr>
            <p:nvPr/>
          </p:nvSpPr>
          <p:spPr bwMode="auto">
            <a:xfrm flipV="1">
              <a:off x="1736" y="3704"/>
              <a:ext cx="192" cy="1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spAutoFit/>
            </a:bodyPr>
            <a:lstStyle/>
            <a:p>
              <a:endParaRPr lang="es-EC"/>
            </a:p>
          </p:txBody>
        </p:sp>
        <p:sp>
          <p:nvSpPr>
            <p:cNvPr id="52263" name="Line 39"/>
            <p:cNvSpPr>
              <a:spLocks noChangeShapeType="1"/>
            </p:cNvSpPr>
            <p:nvPr/>
          </p:nvSpPr>
          <p:spPr bwMode="auto">
            <a:xfrm flipH="1">
              <a:off x="1392" y="3312"/>
              <a:ext cx="432" cy="43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spAutoFit/>
            </a:bodyPr>
            <a:lstStyle/>
            <a:p>
              <a:endParaRPr lang="es-EC"/>
            </a:p>
          </p:txBody>
        </p:sp>
        <p:sp>
          <p:nvSpPr>
            <p:cNvPr id="52264" name="Line 40"/>
            <p:cNvSpPr>
              <a:spLocks noChangeShapeType="1"/>
            </p:cNvSpPr>
            <p:nvPr/>
          </p:nvSpPr>
          <p:spPr bwMode="auto">
            <a:xfrm flipH="1">
              <a:off x="1248" y="3360"/>
              <a:ext cx="288" cy="28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>
              <a:spAutoFit/>
            </a:bodyPr>
            <a:lstStyle/>
            <a:p>
              <a:endParaRPr lang="es-EC"/>
            </a:p>
          </p:txBody>
        </p:sp>
        <p:sp>
          <p:nvSpPr>
            <p:cNvPr id="52265" name="Text Box 41"/>
            <p:cNvSpPr txBox="1">
              <a:spLocks noChangeArrowheads="1"/>
            </p:cNvSpPr>
            <p:nvPr/>
          </p:nvSpPr>
          <p:spPr bwMode="auto">
            <a:xfrm>
              <a:off x="1296" y="3888"/>
              <a:ext cx="768" cy="30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just">
                <a:spcBef>
                  <a:spcPct val="50000"/>
                </a:spcBef>
              </a:pPr>
              <a:r>
                <a:rPr lang="es-ES" sz="1200">
                  <a:latin typeface="Times New Roman" pitchFamily="18" charset="0"/>
                </a:rPr>
                <a:t>Externalidades positivas</a:t>
              </a:r>
            </a:p>
          </p:txBody>
        </p:sp>
        <p:sp>
          <p:nvSpPr>
            <p:cNvPr id="52266" name="Text Box 42"/>
            <p:cNvSpPr txBox="1">
              <a:spLocks noChangeArrowheads="1"/>
            </p:cNvSpPr>
            <p:nvPr/>
          </p:nvSpPr>
          <p:spPr bwMode="auto">
            <a:xfrm>
              <a:off x="768" y="3648"/>
              <a:ext cx="720" cy="30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just">
                <a:spcBef>
                  <a:spcPct val="50000"/>
                </a:spcBef>
              </a:pPr>
              <a:r>
                <a:rPr lang="es-ES" sz="1200">
                  <a:latin typeface="Times New Roman" pitchFamily="18" charset="0"/>
                </a:rPr>
                <a:t>Externalidades negativas</a:t>
              </a:r>
            </a:p>
          </p:txBody>
        </p:sp>
      </p:grpSp>
      <p:sp>
        <p:nvSpPr>
          <p:cNvPr id="52267" name="Text Box 43"/>
          <p:cNvSpPr txBox="1">
            <a:spLocks noChangeArrowheads="1"/>
          </p:cNvSpPr>
          <p:nvPr/>
        </p:nvSpPr>
        <p:spPr bwMode="auto">
          <a:xfrm>
            <a:off x="2124075" y="6524625"/>
            <a:ext cx="5273675" cy="274638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ES" sz="1200">
                <a:latin typeface="Tahoma" pitchFamily="34" charset="0"/>
              </a:rPr>
              <a:t>Tomada de :Evaluación Económica y Social. Raúl Castro y Karen A. Mokate.</a:t>
            </a:r>
          </a:p>
        </p:txBody>
      </p:sp>
      <p:sp>
        <p:nvSpPr>
          <p:cNvPr id="52268" name="Rectangle 44"/>
          <p:cNvSpPr>
            <a:spLocks noGrp="1" noChangeArrowheads="1"/>
          </p:cNvSpPr>
          <p:nvPr>
            <p:ph type="title"/>
          </p:nvPr>
        </p:nvSpPr>
        <p:spPr>
          <a:xfrm>
            <a:off x="914400" y="260350"/>
            <a:ext cx="7848600" cy="457200"/>
          </a:xfrm>
          <a:noFill/>
          <a:ln/>
        </p:spPr>
        <p:txBody>
          <a:bodyPr/>
          <a:lstStyle/>
          <a:p>
            <a:r>
              <a:rPr lang="es-ES" sz="2400" b="1">
                <a:solidFill>
                  <a:schemeClr val="bg1"/>
                </a:solidFill>
              </a:rPr>
              <a:t>Flujo circular incluyendo transacciones con el resto del mundo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917575"/>
            <a:ext cx="5759450" cy="1143000"/>
          </a:xfrm>
        </p:spPr>
        <p:txBody>
          <a:bodyPr/>
          <a:lstStyle/>
          <a:p>
            <a:r>
              <a:rPr lang="es-ES" sz="3600">
                <a:solidFill>
                  <a:srgbClr val="CC3300"/>
                </a:solidFill>
                <a:latin typeface="Tahoma" pitchFamily="34" charset="0"/>
                <a:cs typeface="Tahoma" pitchFamily="34" charset="0"/>
              </a:rPr>
              <a:t>Estructuras de Mercado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2450" y="1905000"/>
            <a:ext cx="7620000" cy="4343400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ct val="100000"/>
              </a:spcBef>
              <a:buFontTx/>
              <a:buNone/>
            </a:pPr>
            <a:r>
              <a:rPr lang="es-ES" sz="2400">
                <a:latin typeface="Tahoma" pitchFamily="34" charset="0"/>
                <a:cs typeface="Tahoma" pitchFamily="34" charset="0"/>
              </a:rPr>
              <a:t>Tipos de Industria</a:t>
            </a:r>
          </a:p>
          <a:p>
            <a:pPr>
              <a:lnSpc>
                <a:spcPct val="150000"/>
              </a:lnSpc>
              <a:spcBef>
                <a:spcPct val="100000"/>
              </a:spcBef>
            </a:pPr>
            <a:r>
              <a:rPr lang="es-ES" sz="2800">
                <a:latin typeface="Tahoma" pitchFamily="34" charset="0"/>
                <a:cs typeface="Tahoma" pitchFamily="34" charset="0"/>
              </a:rPr>
              <a:t>FRAGMENTADAS: Competencia perfecta                         			    Competencia monopolio</a:t>
            </a:r>
          </a:p>
          <a:p>
            <a:pPr>
              <a:lnSpc>
                <a:spcPct val="150000"/>
              </a:lnSpc>
              <a:spcBef>
                <a:spcPct val="100000"/>
              </a:spcBef>
            </a:pPr>
            <a:r>
              <a:rPr lang="es-ES" sz="2800">
                <a:latin typeface="Tahoma" pitchFamily="34" charset="0"/>
                <a:cs typeface="Tahoma" pitchFamily="34" charset="0"/>
              </a:rPr>
              <a:t>CONCENTRADAS:  Monopolio 						     Oligopolio.</a:t>
            </a:r>
          </a:p>
          <a:p>
            <a:pPr lvl="4">
              <a:buFontTx/>
              <a:buNone/>
            </a:pPr>
            <a:endParaRPr lang="es-ES" sz="2400">
              <a:latin typeface="Tahoma" pitchFamily="34" charset="0"/>
              <a:cs typeface="Tahoma" pitchFamily="34" charset="0"/>
            </a:endParaRPr>
          </a:p>
        </p:txBody>
      </p:sp>
      <p:sp>
        <p:nvSpPr>
          <p:cNvPr id="53252" name="Text Box 4"/>
          <p:cNvSpPr txBox="1">
            <a:spLocks noChangeArrowheads="1"/>
          </p:cNvSpPr>
          <p:nvPr/>
        </p:nvSpPr>
        <p:spPr bwMode="auto">
          <a:xfrm>
            <a:off x="6172200" y="919163"/>
            <a:ext cx="2667000" cy="106997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ES" sz="1600">
                <a:latin typeface="Tahoma" pitchFamily="34" charset="0"/>
              </a:rPr>
              <a:t>Modelos teóricos que buscan explicar el comportamiento de una </a:t>
            </a:r>
            <a:r>
              <a:rPr lang="es-ES" sz="1600" u="sng">
                <a:latin typeface="Tahoma" pitchFamily="34" charset="0"/>
              </a:rPr>
              <a:t>INDUSTRIA </a:t>
            </a:r>
            <a:r>
              <a:rPr lang="es-ES" sz="1600">
                <a:latin typeface="Tahoma" pitchFamily="34" charset="0"/>
              </a:rPr>
              <a:t> O </a:t>
            </a:r>
            <a:r>
              <a:rPr lang="es-ES" sz="1600" u="sng">
                <a:latin typeface="Tahoma" pitchFamily="34" charset="0"/>
              </a:rPr>
              <a:t>MERCADO</a:t>
            </a:r>
            <a:endParaRPr lang="es-ES" sz="160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339850"/>
            <a:ext cx="8229600" cy="1143000"/>
          </a:xfrm>
        </p:spPr>
        <p:txBody>
          <a:bodyPr/>
          <a:lstStyle/>
          <a:p>
            <a:r>
              <a:rPr lang="es-ES" sz="3600">
                <a:solidFill>
                  <a:srgbClr val="CC3300"/>
                </a:solidFill>
                <a:latin typeface="Tahoma" pitchFamily="34" charset="0"/>
              </a:rPr>
              <a:t>Características de un proyecto de inversión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781300"/>
            <a:ext cx="7772400" cy="3168650"/>
          </a:xfrm>
        </p:spPr>
        <p:txBody>
          <a:bodyPr/>
          <a:lstStyle/>
          <a:p>
            <a:pPr lvl="1" algn="just">
              <a:buFont typeface="Wingdings" pitchFamily="2" charset="2"/>
              <a:buChar char="§"/>
            </a:pPr>
            <a:r>
              <a:rPr lang="es-MX">
                <a:latin typeface="Tahoma" pitchFamily="34" charset="0"/>
              </a:rPr>
              <a:t>Es un evento único </a:t>
            </a:r>
          </a:p>
          <a:p>
            <a:pPr lvl="1" algn="just">
              <a:buFont typeface="Wingdings" pitchFamily="2" charset="2"/>
              <a:buChar char="§"/>
            </a:pPr>
            <a:r>
              <a:rPr lang="es-MX">
                <a:latin typeface="Tahoma" pitchFamily="34" charset="0"/>
              </a:rPr>
              <a:t>Se compone de actividades específicas.</a:t>
            </a:r>
          </a:p>
          <a:p>
            <a:pPr lvl="1" algn="just">
              <a:buFont typeface="Wingdings" pitchFamily="2" charset="2"/>
              <a:buChar char="§"/>
            </a:pPr>
            <a:r>
              <a:rPr lang="es-MX">
                <a:latin typeface="Tahoma" pitchFamily="34" charset="0"/>
              </a:rPr>
              <a:t>Está limitado a un presupuesto.</a:t>
            </a:r>
          </a:p>
          <a:p>
            <a:pPr lvl="1" algn="just">
              <a:buFont typeface="Wingdings" pitchFamily="2" charset="2"/>
              <a:buChar char="§"/>
            </a:pPr>
            <a:r>
              <a:rPr lang="es-MX">
                <a:latin typeface="Tahoma" pitchFamily="34" charset="0"/>
              </a:rPr>
              <a:t>Utiliza recursos múltiples.</a:t>
            </a:r>
          </a:p>
          <a:p>
            <a:pPr lvl="1" algn="just">
              <a:buFont typeface="Wingdings" pitchFamily="2" charset="2"/>
              <a:buChar char="§"/>
            </a:pPr>
            <a:r>
              <a:rPr lang="es-MX">
                <a:latin typeface="Tahoma" pitchFamily="34" charset="0"/>
              </a:rPr>
              <a:t>Tiene un ciclo de vida, con comienzo y fin.</a:t>
            </a:r>
            <a:endParaRPr lang="en-US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052513"/>
            <a:ext cx="5254625" cy="792162"/>
          </a:xfrm>
        </p:spPr>
        <p:txBody>
          <a:bodyPr/>
          <a:lstStyle/>
          <a:p>
            <a:pPr algn="l"/>
            <a:r>
              <a:rPr lang="es-ES" sz="3600">
                <a:solidFill>
                  <a:srgbClr val="CC3300"/>
                </a:solidFill>
                <a:latin typeface="Tahoma" pitchFamily="34" charset="0"/>
                <a:cs typeface="Tahoma" pitchFamily="34" charset="0"/>
              </a:rPr>
              <a:t>Competencia perfecta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6913" y="2225675"/>
            <a:ext cx="7772400" cy="3074988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es-ES" sz="2800">
                <a:latin typeface="Tahoma" pitchFamily="34" charset="0"/>
                <a:cs typeface="Tahoma" pitchFamily="34" charset="0"/>
              </a:rPr>
              <a:t>El precio lo fija la oferta y la demanda — el precio es fijo— la demanda es perfectamente elástica al precio.</a:t>
            </a:r>
          </a:p>
          <a:p>
            <a:pPr algn="just">
              <a:lnSpc>
                <a:spcPct val="90000"/>
              </a:lnSpc>
            </a:pPr>
            <a:endParaRPr lang="es-ES" sz="2800">
              <a:latin typeface="Tahoma" pitchFamily="34" charset="0"/>
              <a:cs typeface="Tahoma" pitchFamily="34" charset="0"/>
            </a:endParaRPr>
          </a:p>
          <a:p>
            <a:pPr algn="just">
              <a:lnSpc>
                <a:spcPct val="90000"/>
              </a:lnSpc>
            </a:pPr>
            <a:r>
              <a:rPr lang="es-ES" sz="2800">
                <a:latin typeface="Tahoma" pitchFamily="34" charset="0"/>
                <a:cs typeface="Tahoma" pitchFamily="34" charset="0"/>
              </a:rPr>
              <a:t>No hay diferenciación en las características del producto.</a:t>
            </a:r>
          </a:p>
        </p:txBody>
      </p:sp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6553200" y="1046163"/>
            <a:ext cx="2057400" cy="703262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ES" sz="1600">
                <a:latin typeface="Tahoma" pitchFamily="34" charset="0"/>
              </a:rPr>
              <a:t>SECTOR AGRICOLA</a:t>
            </a:r>
          </a:p>
          <a:p>
            <a:pPr algn="just">
              <a:spcBef>
                <a:spcPct val="50000"/>
              </a:spcBef>
            </a:pPr>
            <a:r>
              <a:rPr lang="es-ES" sz="1600">
                <a:latin typeface="Tahoma" pitchFamily="34" charset="0"/>
              </a:rPr>
              <a:t>IND. LECHERA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2133600"/>
            <a:ext cx="8229600" cy="3960813"/>
          </a:xfrm>
        </p:spPr>
        <p:txBody>
          <a:bodyPr/>
          <a:lstStyle/>
          <a:p>
            <a:pPr algn="just"/>
            <a:r>
              <a:rPr lang="es-ES" sz="2800">
                <a:latin typeface="Tahoma" pitchFamily="34" charset="0"/>
                <a:cs typeface="Tahoma" pitchFamily="34" charset="0"/>
              </a:rPr>
              <a:t>No existe movilidad perfecta de recursos dentro de la industria —No existen barreras a la entrada y salida de nuevas empresas a la industria.</a:t>
            </a:r>
          </a:p>
          <a:p>
            <a:pPr algn="just"/>
            <a:endParaRPr lang="es-ES" sz="2800">
              <a:latin typeface="Tahoma" pitchFamily="34" charset="0"/>
              <a:cs typeface="Tahoma" pitchFamily="34" charset="0"/>
            </a:endParaRPr>
          </a:p>
          <a:p>
            <a:pPr algn="just"/>
            <a:r>
              <a:rPr lang="es-ES" sz="2800">
                <a:latin typeface="Tahoma" pitchFamily="34" charset="0"/>
                <a:cs typeface="Tahoma" pitchFamily="34" charset="0"/>
              </a:rPr>
              <a:t>Los agentes económicos poseen información perfecta acerca de los atributos de los productos incluyendo los precios.</a:t>
            </a:r>
          </a:p>
          <a:p>
            <a:endParaRPr lang="es-CO" sz="2800">
              <a:latin typeface="Tahoma" pitchFamily="34" charset="0"/>
              <a:cs typeface="Tahoma" pitchFamily="34" charset="0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1123950"/>
            <a:ext cx="5254625" cy="719138"/>
          </a:xfrm>
          <a:noFill/>
          <a:ln/>
        </p:spPr>
        <p:txBody>
          <a:bodyPr/>
          <a:lstStyle/>
          <a:p>
            <a:pPr algn="l"/>
            <a:r>
              <a:rPr lang="es-ES" sz="2000">
                <a:solidFill>
                  <a:srgbClr val="CC3300"/>
                </a:solidFill>
                <a:latin typeface="Tahoma" pitchFamily="34" charset="0"/>
                <a:cs typeface="Tahoma" pitchFamily="34" charset="0"/>
              </a:rPr>
              <a:t>Competencia perfecta (2)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908050"/>
            <a:ext cx="8351838" cy="1143000"/>
          </a:xfrm>
        </p:spPr>
        <p:txBody>
          <a:bodyPr/>
          <a:lstStyle/>
          <a:p>
            <a:r>
              <a:rPr lang="es-MX" sz="2000" b="1">
                <a:solidFill>
                  <a:srgbClr val="CC3300"/>
                </a:solidFill>
                <a:latin typeface="Tahoma" pitchFamily="34" charset="0"/>
                <a:cs typeface="Tahoma" pitchFamily="34" charset="0"/>
              </a:rPr>
              <a:t>Estructura de Mercado</a:t>
            </a:r>
            <a:br>
              <a:rPr lang="es-MX" sz="2000" b="1">
                <a:solidFill>
                  <a:srgbClr val="CC3300"/>
                </a:solidFill>
                <a:latin typeface="Tahoma" pitchFamily="34" charset="0"/>
                <a:cs typeface="Tahoma" pitchFamily="34" charset="0"/>
              </a:rPr>
            </a:br>
            <a:r>
              <a:rPr lang="es-MX" sz="2000">
                <a:solidFill>
                  <a:srgbClr val="CC3300"/>
                </a:solidFill>
                <a:latin typeface="Tahoma" pitchFamily="34" charset="0"/>
                <a:cs typeface="Tahoma" pitchFamily="34" charset="0"/>
              </a:rPr>
              <a:t>Fijación del precio y nivel de producción en mercado perfecto.</a:t>
            </a:r>
            <a:endParaRPr lang="es-ES" sz="2000">
              <a:solidFill>
                <a:srgbClr val="CC3300"/>
              </a:solidFill>
              <a:latin typeface="Tahoma" pitchFamily="34" charset="0"/>
              <a:cs typeface="Tahoma" pitchFamily="34" charset="0"/>
            </a:endParaRPr>
          </a:p>
        </p:txBody>
      </p:sp>
      <p:grpSp>
        <p:nvGrpSpPr>
          <p:cNvPr id="56323" name="Group 3"/>
          <p:cNvGrpSpPr>
            <a:grpSpLocks/>
          </p:cNvGrpSpPr>
          <p:nvPr/>
        </p:nvGrpSpPr>
        <p:grpSpPr bwMode="auto">
          <a:xfrm>
            <a:off x="1419225" y="2636838"/>
            <a:ext cx="6248400" cy="3352800"/>
            <a:chOff x="720" y="960"/>
            <a:chExt cx="3936" cy="2112"/>
          </a:xfrm>
        </p:grpSpPr>
        <p:sp>
          <p:nvSpPr>
            <p:cNvPr id="56324" name="Line 4"/>
            <p:cNvSpPr>
              <a:spLocks noChangeShapeType="1"/>
            </p:cNvSpPr>
            <p:nvPr/>
          </p:nvSpPr>
          <p:spPr bwMode="auto">
            <a:xfrm flipV="1">
              <a:off x="1056" y="1104"/>
              <a:ext cx="0" cy="19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lg" len="med"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56325" name="Line 5"/>
            <p:cNvSpPr>
              <a:spLocks noChangeShapeType="1"/>
            </p:cNvSpPr>
            <p:nvPr/>
          </p:nvSpPr>
          <p:spPr bwMode="auto">
            <a:xfrm>
              <a:off x="912" y="2784"/>
              <a:ext cx="34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lg" len="med"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56326" name="Text Box 6"/>
            <p:cNvSpPr txBox="1">
              <a:spLocks noChangeArrowheads="1"/>
            </p:cNvSpPr>
            <p:nvPr/>
          </p:nvSpPr>
          <p:spPr bwMode="auto">
            <a:xfrm>
              <a:off x="4368" y="2736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400">
                  <a:latin typeface="Times New Roman" pitchFamily="18" charset="0"/>
                </a:rPr>
                <a:t>Q</a:t>
              </a:r>
              <a:endParaRPr lang="es-ES" sz="2400">
                <a:latin typeface="Times New Roman" pitchFamily="18" charset="0"/>
              </a:endParaRPr>
            </a:p>
          </p:txBody>
        </p:sp>
        <p:sp>
          <p:nvSpPr>
            <p:cNvPr id="56327" name="Text Box 7"/>
            <p:cNvSpPr txBox="1">
              <a:spLocks noChangeArrowheads="1"/>
            </p:cNvSpPr>
            <p:nvPr/>
          </p:nvSpPr>
          <p:spPr bwMode="auto">
            <a:xfrm>
              <a:off x="2112" y="2784"/>
              <a:ext cx="43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400">
                  <a:latin typeface="Times New Roman" pitchFamily="18" charset="0"/>
                </a:rPr>
                <a:t>Qe</a:t>
              </a:r>
              <a:endParaRPr lang="es-ES" sz="2400">
                <a:latin typeface="Times New Roman" pitchFamily="18" charset="0"/>
              </a:endParaRPr>
            </a:p>
          </p:txBody>
        </p:sp>
        <p:sp>
          <p:nvSpPr>
            <p:cNvPr id="56328" name="Line 8"/>
            <p:cNvSpPr>
              <a:spLocks noChangeShapeType="1"/>
            </p:cNvSpPr>
            <p:nvPr/>
          </p:nvSpPr>
          <p:spPr bwMode="auto">
            <a:xfrm>
              <a:off x="2208" y="2160"/>
              <a:ext cx="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miter lim="800000"/>
              <a:headEnd/>
              <a:tailEnd type="triangle" w="lg" len="med"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56329" name="Line 9"/>
            <p:cNvSpPr>
              <a:spLocks noChangeShapeType="1"/>
            </p:cNvSpPr>
            <p:nvPr/>
          </p:nvSpPr>
          <p:spPr bwMode="auto">
            <a:xfrm flipH="1">
              <a:off x="1056" y="2160"/>
              <a:ext cx="1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miter lim="800000"/>
              <a:headEnd/>
              <a:tailEnd type="triangle" w="lg" len="med"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56330" name="Arc 10"/>
            <p:cNvSpPr>
              <a:spLocks/>
            </p:cNvSpPr>
            <p:nvPr/>
          </p:nvSpPr>
          <p:spPr bwMode="auto">
            <a:xfrm flipV="1">
              <a:off x="912" y="1439"/>
              <a:ext cx="1754" cy="973"/>
            </a:xfrm>
            <a:custGeom>
              <a:avLst/>
              <a:gdLst>
                <a:gd name="G0" fmla="+- 0 0 0"/>
                <a:gd name="G1" fmla="+- 19905 0 0"/>
                <a:gd name="G2" fmla="+- 21600 0 0"/>
                <a:gd name="T0" fmla="*/ 8387 w 21331"/>
                <a:gd name="T1" fmla="*/ 0 h 19905"/>
                <a:gd name="T2" fmla="*/ 21331 w 21331"/>
                <a:gd name="T3" fmla="*/ 16510 h 19905"/>
                <a:gd name="T4" fmla="*/ 0 w 21331"/>
                <a:gd name="T5" fmla="*/ 19905 h 199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331" h="19905" fill="none" extrusionOk="0">
                  <a:moveTo>
                    <a:pt x="8387" y="-1"/>
                  </a:moveTo>
                  <a:cubicBezTo>
                    <a:pt x="15264" y="2897"/>
                    <a:pt x="20158" y="9139"/>
                    <a:pt x="21331" y="16509"/>
                  </a:cubicBezTo>
                </a:path>
                <a:path w="21331" h="19905" stroke="0" extrusionOk="0">
                  <a:moveTo>
                    <a:pt x="8387" y="-1"/>
                  </a:moveTo>
                  <a:cubicBezTo>
                    <a:pt x="15264" y="2897"/>
                    <a:pt x="20158" y="9139"/>
                    <a:pt x="21331" y="16509"/>
                  </a:cubicBezTo>
                  <a:lnTo>
                    <a:pt x="0" y="19905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miter lim="800000"/>
              <a:headEnd/>
              <a:tailEnd type="none" w="lg" len="med"/>
            </a:ln>
            <a:effectLst/>
          </p:spPr>
          <p:txBody>
            <a:bodyPr wrap="none" anchor="ctr"/>
            <a:lstStyle/>
            <a:p>
              <a:endParaRPr lang="es-EC"/>
            </a:p>
          </p:txBody>
        </p:sp>
        <p:sp>
          <p:nvSpPr>
            <p:cNvPr id="56331" name="Arc 11"/>
            <p:cNvSpPr>
              <a:spLocks/>
            </p:cNvSpPr>
            <p:nvPr/>
          </p:nvSpPr>
          <p:spPr bwMode="auto">
            <a:xfrm flipH="1" flipV="1">
              <a:off x="1632" y="1344"/>
              <a:ext cx="1969" cy="1104"/>
            </a:xfrm>
            <a:custGeom>
              <a:avLst/>
              <a:gdLst>
                <a:gd name="G0" fmla="+- 2118 0 0"/>
                <a:gd name="G1" fmla="+- 21600 0 0"/>
                <a:gd name="G2" fmla="+- 21600 0 0"/>
                <a:gd name="T0" fmla="*/ 0 w 23718"/>
                <a:gd name="T1" fmla="*/ 104 h 21600"/>
                <a:gd name="T2" fmla="*/ 23718 w 23718"/>
                <a:gd name="T3" fmla="*/ 21600 h 21600"/>
                <a:gd name="T4" fmla="*/ 2118 w 23718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718" h="21600" fill="none" extrusionOk="0">
                  <a:moveTo>
                    <a:pt x="0" y="104"/>
                  </a:moveTo>
                  <a:cubicBezTo>
                    <a:pt x="703" y="34"/>
                    <a:pt x="1410" y="-1"/>
                    <a:pt x="2118" y="0"/>
                  </a:cubicBezTo>
                  <a:cubicBezTo>
                    <a:pt x="14047" y="0"/>
                    <a:pt x="23718" y="9670"/>
                    <a:pt x="23718" y="21600"/>
                  </a:cubicBezTo>
                </a:path>
                <a:path w="23718" h="21600" stroke="0" extrusionOk="0">
                  <a:moveTo>
                    <a:pt x="0" y="104"/>
                  </a:moveTo>
                  <a:cubicBezTo>
                    <a:pt x="703" y="34"/>
                    <a:pt x="1410" y="-1"/>
                    <a:pt x="2118" y="0"/>
                  </a:cubicBezTo>
                  <a:cubicBezTo>
                    <a:pt x="14047" y="0"/>
                    <a:pt x="23718" y="9670"/>
                    <a:pt x="23718" y="21600"/>
                  </a:cubicBezTo>
                  <a:lnTo>
                    <a:pt x="2118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miter lim="800000"/>
              <a:headEnd/>
              <a:tailEnd type="none" w="lg" len="med"/>
            </a:ln>
            <a:effectLst/>
          </p:spPr>
          <p:txBody>
            <a:bodyPr wrap="none" anchor="ctr"/>
            <a:lstStyle/>
            <a:p>
              <a:endParaRPr lang="es-EC"/>
            </a:p>
          </p:txBody>
        </p:sp>
        <p:sp>
          <p:nvSpPr>
            <p:cNvPr id="56332" name="Text Box 12"/>
            <p:cNvSpPr txBox="1">
              <a:spLocks noChangeArrowheads="1"/>
            </p:cNvSpPr>
            <p:nvPr/>
          </p:nvSpPr>
          <p:spPr bwMode="auto">
            <a:xfrm>
              <a:off x="720" y="2016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400">
                  <a:latin typeface="Times New Roman" pitchFamily="18" charset="0"/>
                </a:rPr>
                <a:t>Pe</a:t>
              </a:r>
              <a:endParaRPr lang="es-ES" sz="2400">
                <a:latin typeface="Times New Roman" pitchFamily="18" charset="0"/>
              </a:endParaRPr>
            </a:p>
          </p:txBody>
        </p:sp>
        <p:sp>
          <p:nvSpPr>
            <p:cNvPr id="56333" name="Text Box 13"/>
            <p:cNvSpPr txBox="1">
              <a:spLocks noChangeArrowheads="1"/>
            </p:cNvSpPr>
            <p:nvPr/>
          </p:nvSpPr>
          <p:spPr bwMode="auto">
            <a:xfrm>
              <a:off x="720" y="960"/>
              <a:ext cx="19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400">
                  <a:latin typeface="Times New Roman" pitchFamily="18" charset="0"/>
                </a:rPr>
                <a:t>P</a:t>
              </a:r>
              <a:endParaRPr lang="es-ES" sz="2400">
                <a:latin typeface="Times New Roman" pitchFamily="18" charset="0"/>
              </a:endParaRPr>
            </a:p>
          </p:txBody>
        </p:sp>
        <p:sp>
          <p:nvSpPr>
            <p:cNvPr id="56334" name="Text Box 14"/>
            <p:cNvSpPr txBox="1">
              <a:spLocks noChangeArrowheads="1"/>
            </p:cNvSpPr>
            <p:nvPr/>
          </p:nvSpPr>
          <p:spPr bwMode="auto">
            <a:xfrm>
              <a:off x="2688" y="1344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400">
                  <a:latin typeface="Times New Roman" pitchFamily="18" charset="0"/>
                </a:rPr>
                <a:t>S</a:t>
              </a:r>
              <a:endParaRPr lang="es-ES" sz="2400">
                <a:latin typeface="Times New Roman" pitchFamily="18" charset="0"/>
              </a:endParaRPr>
            </a:p>
          </p:txBody>
        </p:sp>
        <p:sp>
          <p:nvSpPr>
            <p:cNvPr id="56335" name="Text Box 15"/>
            <p:cNvSpPr txBox="1">
              <a:spLocks noChangeArrowheads="1"/>
            </p:cNvSpPr>
            <p:nvPr/>
          </p:nvSpPr>
          <p:spPr bwMode="auto">
            <a:xfrm>
              <a:off x="3648" y="2256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400">
                  <a:latin typeface="Times New Roman" pitchFamily="18" charset="0"/>
                </a:rPr>
                <a:t>D</a:t>
              </a:r>
              <a:endParaRPr lang="es-ES" sz="2400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1062038"/>
            <a:ext cx="5832475" cy="1143000"/>
          </a:xfrm>
        </p:spPr>
        <p:txBody>
          <a:bodyPr/>
          <a:lstStyle/>
          <a:p>
            <a:pPr algn="l"/>
            <a:r>
              <a:rPr lang="es-ES" sz="3200">
                <a:solidFill>
                  <a:srgbClr val="CC3300"/>
                </a:solidFill>
                <a:latin typeface="Tahoma" pitchFamily="34" charset="0"/>
                <a:cs typeface="Tahoma" pitchFamily="34" charset="0"/>
              </a:rPr>
              <a:t>Competencia monopolística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349500"/>
            <a:ext cx="8229600" cy="3816350"/>
          </a:xfrm>
        </p:spPr>
        <p:txBody>
          <a:bodyPr/>
          <a:lstStyle/>
          <a:p>
            <a:pPr algn="just"/>
            <a:r>
              <a:rPr lang="es-ES" sz="2800">
                <a:latin typeface="Tahoma" pitchFamily="34" charset="0"/>
                <a:cs typeface="Tahoma" pitchFamily="34" charset="0"/>
              </a:rPr>
              <a:t>La empresa tiene libertad para definir el precio al cual vender sus productos —enfrenta una demanda no muy elástica al precio.</a:t>
            </a:r>
          </a:p>
          <a:p>
            <a:pPr algn="just"/>
            <a:endParaRPr lang="es-ES" sz="2800">
              <a:latin typeface="Tahoma" pitchFamily="34" charset="0"/>
              <a:cs typeface="Tahoma" pitchFamily="34" charset="0"/>
            </a:endParaRPr>
          </a:p>
          <a:p>
            <a:pPr algn="just"/>
            <a:r>
              <a:rPr lang="es-ES" sz="2800">
                <a:latin typeface="Tahoma" pitchFamily="34" charset="0"/>
                <a:cs typeface="Tahoma" pitchFamily="34" charset="0"/>
              </a:rPr>
              <a:t>Existe un cierto grado de diferenciación del producto.</a:t>
            </a:r>
          </a:p>
        </p:txBody>
      </p:sp>
      <p:sp>
        <p:nvSpPr>
          <p:cNvPr id="57348" name="Text Box 4"/>
          <p:cNvSpPr txBox="1">
            <a:spLocks noChangeArrowheads="1"/>
          </p:cNvSpPr>
          <p:nvPr/>
        </p:nvSpPr>
        <p:spPr bwMode="auto">
          <a:xfrm>
            <a:off x="6705600" y="1006475"/>
            <a:ext cx="2114550" cy="10541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s-ES">
                <a:latin typeface="Tahoma" pitchFamily="34" charset="0"/>
              </a:rPr>
              <a:t>SECTOR MANUFACTURAS</a:t>
            </a:r>
          </a:p>
          <a:p>
            <a:pPr algn="just">
              <a:spcBef>
                <a:spcPct val="50000"/>
              </a:spcBef>
            </a:pPr>
            <a:r>
              <a:rPr lang="es-ES">
                <a:latin typeface="Tahoma" pitchFamily="34" charset="0"/>
              </a:rPr>
              <a:t>IND. TEXTIL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203575" y="1052513"/>
            <a:ext cx="2520950" cy="1143000"/>
          </a:xfrm>
        </p:spPr>
        <p:txBody>
          <a:bodyPr/>
          <a:lstStyle/>
          <a:p>
            <a:r>
              <a:rPr lang="es-ES" sz="3600">
                <a:solidFill>
                  <a:srgbClr val="CC3300"/>
                </a:solidFill>
                <a:latin typeface="Tahoma" pitchFamily="34" charset="0"/>
                <a:cs typeface="Tahoma" pitchFamily="34" charset="0"/>
              </a:rPr>
              <a:t>Monopolio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6913" y="2205038"/>
            <a:ext cx="7772400" cy="3600450"/>
          </a:xfrm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es-ES" sz="2400">
                <a:latin typeface="Tahoma" pitchFamily="34" charset="0"/>
                <a:cs typeface="Tahoma" pitchFamily="34" charset="0"/>
              </a:rPr>
              <a:t>Una sola empresa constituye la industria.</a:t>
            </a:r>
          </a:p>
          <a:p>
            <a:pPr algn="just">
              <a:lnSpc>
                <a:spcPct val="90000"/>
              </a:lnSpc>
            </a:pPr>
            <a:endParaRPr lang="es-ES" sz="2400">
              <a:latin typeface="Tahoma" pitchFamily="34" charset="0"/>
              <a:cs typeface="Tahoma" pitchFamily="34" charset="0"/>
            </a:endParaRPr>
          </a:p>
          <a:p>
            <a:pPr algn="just">
              <a:lnSpc>
                <a:spcPct val="90000"/>
              </a:lnSpc>
            </a:pPr>
            <a:r>
              <a:rPr lang="es-ES" sz="2400">
                <a:latin typeface="Tahoma" pitchFamily="34" charset="0"/>
                <a:cs typeface="Tahoma" pitchFamily="34" charset="0"/>
              </a:rPr>
              <a:t>Los compradores poseen información perfecta acerca de las características del producto.</a:t>
            </a:r>
          </a:p>
          <a:p>
            <a:pPr algn="just">
              <a:lnSpc>
                <a:spcPct val="90000"/>
              </a:lnSpc>
            </a:pPr>
            <a:endParaRPr lang="es-ES" sz="2400">
              <a:latin typeface="Tahoma" pitchFamily="34" charset="0"/>
              <a:cs typeface="Tahoma" pitchFamily="34" charset="0"/>
            </a:endParaRPr>
          </a:p>
          <a:p>
            <a:pPr algn="just">
              <a:lnSpc>
                <a:spcPct val="90000"/>
              </a:lnSpc>
            </a:pPr>
            <a:r>
              <a:rPr lang="es-ES" sz="2400">
                <a:latin typeface="Tahoma" pitchFamily="34" charset="0"/>
                <a:cs typeface="Tahoma" pitchFamily="34" charset="0"/>
              </a:rPr>
              <a:t>Existen barreras que impiden la entrada de posibles competidores (legales, económica...).</a:t>
            </a:r>
          </a:p>
          <a:p>
            <a:pPr algn="just">
              <a:lnSpc>
                <a:spcPct val="90000"/>
              </a:lnSpc>
            </a:pPr>
            <a:endParaRPr lang="es-ES" sz="2400">
              <a:latin typeface="Tahoma" pitchFamily="34" charset="0"/>
              <a:cs typeface="Tahoma" pitchFamily="34" charset="0"/>
            </a:endParaRPr>
          </a:p>
          <a:p>
            <a:pPr algn="just">
              <a:lnSpc>
                <a:spcPct val="90000"/>
              </a:lnSpc>
            </a:pPr>
            <a:r>
              <a:rPr lang="es-ES" sz="2400">
                <a:latin typeface="Tahoma" pitchFamily="34" charset="0"/>
                <a:cs typeface="Tahoma" pitchFamily="34" charset="0"/>
              </a:rPr>
              <a:t>El monopolista impone el precio.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981075"/>
            <a:ext cx="7772400" cy="1143000"/>
          </a:xfrm>
        </p:spPr>
        <p:txBody>
          <a:bodyPr/>
          <a:lstStyle/>
          <a:p>
            <a:r>
              <a:rPr lang="es-MX" sz="2400" b="1">
                <a:solidFill>
                  <a:srgbClr val="CC3300"/>
                </a:solidFill>
                <a:latin typeface="Tahoma" pitchFamily="34" charset="0"/>
                <a:cs typeface="Tahoma" pitchFamily="34" charset="0"/>
              </a:rPr>
              <a:t>Estructura del Mercado</a:t>
            </a:r>
            <a:r>
              <a:rPr lang="es-MX" sz="2400">
                <a:solidFill>
                  <a:srgbClr val="CC3300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es-MX" sz="2400">
                <a:solidFill>
                  <a:srgbClr val="CC3300"/>
                </a:solidFill>
                <a:latin typeface="Tahoma" pitchFamily="34" charset="0"/>
                <a:cs typeface="Tahoma" pitchFamily="34" charset="0"/>
              </a:rPr>
            </a:br>
            <a:r>
              <a:rPr lang="es-MX" sz="2400">
                <a:solidFill>
                  <a:srgbClr val="CC3300"/>
                </a:solidFill>
                <a:latin typeface="Tahoma" pitchFamily="34" charset="0"/>
                <a:cs typeface="Tahoma" pitchFamily="34" charset="0"/>
              </a:rPr>
              <a:t>Fijación del precio y nivel de producción en monopolio.</a:t>
            </a:r>
            <a:endParaRPr lang="es-ES" sz="2400">
              <a:solidFill>
                <a:srgbClr val="CC3300"/>
              </a:solidFill>
              <a:latin typeface="Tahoma" pitchFamily="34" charset="0"/>
              <a:cs typeface="Tahoma" pitchFamily="34" charset="0"/>
            </a:endParaRPr>
          </a:p>
        </p:txBody>
      </p:sp>
      <p:grpSp>
        <p:nvGrpSpPr>
          <p:cNvPr id="59395" name="Group 3"/>
          <p:cNvGrpSpPr>
            <a:grpSpLocks/>
          </p:cNvGrpSpPr>
          <p:nvPr/>
        </p:nvGrpSpPr>
        <p:grpSpPr bwMode="auto">
          <a:xfrm>
            <a:off x="1695450" y="2422525"/>
            <a:ext cx="6477000" cy="4175125"/>
            <a:chOff x="576" y="960"/>
            <a:chExt cx="4080" cy="2630"/>
          </a:xfrm>
        </p:grpSpPr>
        <p:sp>
          <p:nvSpPr>
            <p:cNvPr id="59396" name="Line 4"/>
            <p:cNvSpPr>
              <a:spLocks noChangeShapeType="1"/>
            </p:cNvSpPr>
            <p:nvPr/>
          </p:nvSpPr>
          <p:spPr bwMode="auto">
            <a:xfrm flipV="1">
              <a:off x="1056" y="1104"/>
              <a:ext cx="0" cy="196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lg" len="med"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59397" name="Line 5"/>
            <p:cNvSpPr>
              <a:spLocks noChangeShapeType="1"/>
            </p:cNvSpPr>
            <p:nvPr/>
          </p:nvSpPr>
          <p:spPr bwMode="auto">
            <a:xfrm>
              <a:off x="912" y="2784"/>
              <a:ext cx="34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lg" len="med"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59398" name="Text Box 6"/>
            <p:cNvSpPr txBox="1">
              <a:spLocks noChangeArrowheads="1"/>
            </p:cNvSpPr>
            <p:nvPr/>
          </p:nvSpPr>
          <p:spPr bwMode="auto">
            <a:xfrm>
              <a:off x="4368" y="2736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400">
                  <a:latin typeface="Times New Roman" pitchFamily="18" charset="0"/>
                </a:rPr>
                <a:t>Q</a:t>
              </a:r>
              <a:endParaRPr lang="es-ES" sz="2400">
                <a:latin typeface="Times New Roman" pitchFamily="18" charset="0"/>
              </a:endParaRPr>
            </a:p>
          </p:txBody>
        </p:sp>
        <p:sp>
          <p:nvSpPr>
            <p:cNvPr id="59399" name="Text Box 7"/>
            <p:cNvSpPr txBox="1">
              <a:spLocks noChangeArrowheads="1"/>
            </p:cNvSpPr>
            <p:nvPr/>
          </p:nvSpPr>
          <p:spPr bwMode="auto">
            <a:xfrm>
              <a:off x="2112" y="2784"/>
              <a:ext cx="43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400">
                  <a:latin typeface="Times New Roman" pitchFamily="18" charset="0"/>
                </a:rPr>
                <a:t>Qe</a:t>
              </a:r>
              <a:endParaRPr lang="es-ES" sz="2400">
                <a:latin typeface="Times New Roman" pitchFamily="18" charset="0"/>
              </a:endParaRPr>
            </a:p>
          </p:txBody>
        </p:sp>
        <p:sp>
          <p:nvSpPr>
            <p:cNvPr id="59400" name="Line 8"/>
            <p:cNvSpPr>
              <a:spLocks noChangeShapeType="1"/>
            </p:cNvSpPr>
            <p:nvPr/>
          </p:nvSpPr>
          <p:spPr bwMode="auto">
            <a:xfrm>
              <a:off x="2208" y="2160"/>
              <a:ext cx="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miter lim="800000"/>
              <a:headEnd/>
              <a:tailEnd type="triangle" w="lg" len="med"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59401" name="Line 9"/>
            <p:cNvSpPr>
              <a:spLocks noChangeShapeType="1"/>
            </p:cNvSpPr>
            <p:nvPr/>
          </p:nvSpPr>
          <p:spPr bwMode="auto">
            <a:xfrm flipH="1">
              <a:off x="1056" y="2160"/>
              <a:ext cx="1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miter lim="800000"/>
              <a:headEnd/>
              <a:tailEnd type="triangle" w="lg" len="med"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59402" name="Arc 10"/>
            <p:cNvSpPr>
              <a:spLocks/>
            </p:cNvSpPr>
            <p:nvPr/>
          </p:nvSpPr>
          <p:spPr bwMode="auto">
            <a:xfrm flipV="1">
              <a:off x="912" y="1418"/>
              <a:ext cx="1776" cy="1025"/>
            </a:xfrm>
            <a:custGeom>
              <a:avLst/>
              <a:gdLst>
                <a:gd name="G0" fmla="+- 0 0 0"/>
                <a:gd name="G1" fmla="+- 20528 0 0"/>
                <a:gd name="G2" fmla="+- 21600 0 0"/>
                <a:gd name="T0" fmla="*/ 6719 w 21600"/>
                <a:gd name="T1" fmla="*/ 0 h 20970"/>
                <a:gd name="T2" fmla="*/ 21595 w 21600"/>
                <a:gd name="T3" fmla="*/ 20970 h 20970"/>
                <a:gd name="T4" fmla="*/ 0 w 21600"/>
                <a:gd name="T5" fmla="*/ 20528 h 209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0970" fill="none" extrusionOk="0">
                  <a:moveTo>
                    <a:pt x="6719" y="-1"/>
                  </a:moveTo>
                  <a:cubicBezTo>
                    <a:pt x="15596" y="2905"/>
                    <a:pt x="21600" y="11187"/>
                    <a:pt x="21600" y="20528"/>
                  </a:cubicBezTo>
                  <a:cubicBezTo>
                    <a:pt x="21600" y="20675"/>
                    <a:pt x="21598" y="20822"/>
                    <a:pt x="21595" y="20970"/>
                  </a:cubicBezTo>
                </a:path>
                <a:path w="21600" h="20970" stroke="0" extrusionOk="0">
                  <a:moveTo>
                    <a:pt x="6719" y="-1"/>
                  </a:moveTo>
                  <a:cubicBezTo>
                    <a:pt x="15596" y="2905"/>
                    <a:pt x="21600" y="11187"/>
                    <a:pt x="21600" y="20528"/>
                  </a:cubicBezTo>
                  <a:cubicBezTo>
                    <a:pt x="21600" y="20675"/>
                    <a:pt x="21598" y="20822"/>
                    <a:pt x="21595" y="20970"/>
                  </a:cubicBezTo>
                  <a:lnTo>
                    <a:pt x="0" y="20528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miter lim="800000"/>
              <a:headEnd/>
              <a:tailEnd type="none" w="lg" len="med"/>
            </a:ln>
            <a:effectLst/>
          </p:spPr>
          <p:txBody>
            <a:bodyPr wrap="none" anchor="ctr"/>
            <a:lstStyle/>
            <a:p>
              <a:endParaRPr lang="es-EC"/>
            </a:p>
          </p:txBody>
        </p:sp>
        <p:sp>
          <p:nvSpPr>
            <p:cNvPr id="59403" name="Arc 11"/>
            <p:cNvSpPr>
              <a:spLocks/>
            </p:cNvSpPr>
            <p:nvPr/>
          </p:nvSpPr>
          <p:spPr bwMode="auto">
            <a:xfrm flipH="1" flipV="1">
              <a:off x="1488" y="1344"/>
              <a:ext cx="2061" cy="1056"/>
            </a:xfrm>
            <a:custGeom>
              <a:avLst/>
              <a:gdLst>
                <a:gd name="G0" fmla="+- 2137 0 0"/>
                <a:gd name="G1" fmla="+- 21600 0 0"/>
                <a:gd name="G2" fmla="+- 21600 0 0"/>
                <a:gd name="T0" fmla="*/ 0 w 23637"/>
                <a:gd name="T1" fmla="*/ 106 h 21600"/>
                <a:gd name="T2" fmla="*/ 23637 w 23637"/>
                <a:gd name="T3" fmla="*/ 19524 h 21600"/>
                <a:gd name="T4" fmla="*/ 2137 w 23637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637" h="21600" fill="none" extrusionOk="0">
                  <a:moveTo>
                    <a:pt x="-1" y="105"/>
                  </a:moveTo>
                  <a:cubicBezTo>
                    <a:pt x="710" y="35"/>
                    <a:pt x="1423" y="-1"/>
                    <a:pt x="2137" y="0"/>
                  </a:cubicBezTo>
                  <a:cubicBezTo>
                    <a:pt x="13262" y="0"/>
                    <a:pt x="22567" y="8450"/>
                    <a:pt x="23637" y="19523"/>
                  </a:cubicBezTo>
                </a:path>
                <a:path w="23637" h="21600" stroke="0" extrusionOk="0">
                  <a:moveTo>
                    <a:pt x="-1" y="105"/>
                  </a:moveTo>
                  <a:cubicBezTo>
                    <a:pt x="710" y="35"/>
                    <a:pt x="1423" y="-1"/>
                    <a:pt x="2137" y="0"/>
                  </a:cubicBezTo>
                  <a:cubicBezTo>
                    <a:pt x="13262" y="0"/>
                    <a:pt x="22567" y="8450"/>
                    <a:pt x="23637" y="19523"/>
                  </a:cubicBezTo>
                  <a:lnTo>
                    <a:pt x="2137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miter lim="800000"/>
              <a:headEnd/>
              <a:tailEnd type="none" w="lg" len="med"/>
            </a:ln>
            <a:effectLst/>
          </p:spPr>
          <p:txBody>
            <a:bodyPr wrap="none" anchor="ctr"/>
            <a:lstStyle/>
            <a:p>
              <a:endParaRPr lang="es-EC"/>
            </a:p>
          </p:txBody>
        </p:sp>
        <p:sp>
          <p:nvSpPr>
            <p:cNvPr id="59404" name="Text Box 12"/>
            <p:cNvSpPr txBox="1">
              <a:spLocks noChangeArrowheads="1"/>
            </p:cNvSpPr>
            <p:nvPr/>
          </p:nvSpPr>
          <p:spPr bwMode="auto">
            <a:xfrm>
              <a:off x="720" y="2016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400">
                  <a:latin typeface="Times New Roman" pitchFamily="18" charset="0"/>
                </a:rPr>
                <a:t>Pe</a:t>
              </a:r>
              <a:endParaRPr lang="es-ES" sz="2400">
                <a:latin typeface="Times New Roman" pitchFamily="18" charset="0"/>
              </a:endParaRPr>
            </a:p>
          </p:txBody>
        </p:sp>
        <p:sp>
          <p:nvSpPr>
            <p:cNvPr id="59405" name="Text Box 13"/>
            <p:cNvSpPr txBox="1">
              <a:spLocks noChangeArrowheads="1"/>
            </p:cNvSpPr>
            <p:nvPr/>
          </p:nvSpPr>
          <p:spPr bwMode="auto">
            <a:xfrm>
              <a:off x="720" y="960"/>
              <a:ext cx="19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400">
                  <a:latin typeface="Times New Roman" pitchFamily="18" charset="0"/>
                </a:rPr>
                <a:t>P</a:t>
              </a:r>
              <a:endParaRPr lang="es-ES" sz="2400">
                <a:latin typeface="Times New Roman" pitchFamily="18" charset="0"/>
              </a:endParaRPr>
            </a:p>
          </p:txBody>
        </p:sp>
        <p:sp>
          <p:nvSpPr>
            <p:cNvPr id="59406" name="Text Box 14"/>
            <p:cNvSpPr txBox="1">
              <a:spLocks noChangeArrowheads="1"/>
            </p:cNvSpPr>
            <p:nvPr/>
          </p:nvSpPr>
          <p:spPr bwMode="auto">
            <a:xfrm>
              <a:off x="2688" y="1344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400">
                  <a:latin typeface="Times New Roman" pitchFamily="18" charset="0"/>
                </a:rPr>
                <a:t>S</a:t>
              </a:r>
              <a:endParaRPr lang="es-ES" sz="2400">
                <a:latin typeface="Times New Roman" pitchFamily="18" charset="0"/>
              </a:endParaRPr>
            </a:p>
          </p:txBody>
        </p:sp>
        <p:sp>
          <p:nvSpPr>
            <p:cNvPr id="59407" name="Text Box 15"/>
            <p:cNvSpPr txBox="1">
              <a:spLocks noChangeArrowheads="1"/>
            </p:cNvSpPr>
            <p:nvPr/>
          </p:nvSpPr>
          <p:spPr bwMode="auto">
            <a:xfrm>
              <a:off x="3648" y="2256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400">
                  <a:latin typeface="Times New Roman" pitchFamily="18" charset="0"/>
                </a:rPr>
                <a:t>D</a:t>
              </a:r>
              <a:endParaRPr lang="es-ES" sz="2400">
                <a:latin typeface="Times New Roman" pitchFamily="18" charset="0"/>
              </a:endParaRPr>
            </a:p>
          </p:txBody>
        </p:sp>
        <p:sp>
          <p:nvSpPr>
            <p:cNvPr id="59408" name="Arc 16"/>
            <p:cNvSpPr>
              <a:spLocks/>
            </p:cNvSpPr>
            <p:nvPr/>
          </p:nvSpPr>
          <p:spPr bwMode="auto">
            <a:xfrm flipV="1">
              <a:off x="1152" y="1344"/>
              <a:ext cx="1344" cy="1295"/>
            </a:xfrm>
            <a:custGeom>
              <a:avLst/>
              <a:gdLst>
                <a:gd name="G0" fmla="+- 0 0 0"/>
                <a:gd name="G1" fmla="+- 21579 0 0"/>
                <a:gd name="G2" fmla="+- 21600 0 0"/>
                <a:gd name="T0" fmla="*/ 949 w 21600"/>
                <a:gd name="T1" fmla="*/ 0 h 27191"/>
                <a:gd name="T2" fmla="*/ 20858 w 21600"/>
                <a:gd name="T3" fmla="*/ 27191 h 27191"/>
                <a:gd name="T4" fmla="*/ 0 w 21600"/>
                <a:gd name="T5" fmla="*/ 21579 h 271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7191" fill="none" extrusionOk="0">
                  <a:moveTo>
                    <a:pt x="949" y="-1"/>
                  </a:moveTo>
                  <a:cubicBezTo>
                    <a:pt x="12498" y="507"/>
                    <a:pt x="21600" y="10018"/>
                    <a:pt x="21600" y="21579"/>
                  </a:cubicBezTo>
                  <a:cubicBezTo>
                    <a:pt x="21600" y="23474"/>
                    <a:pt x="21350" y="25361"/>
                    <a:pt x="20858" y="27191"/>
                  </a:cubicBezTo>
                </a:path>
                <a:path w="21600" h="27191" stroke="0" extrusionOk="0">
                  <a:moveTo>
                    <a:pt x="949" y="-1"/>
                  </a:moveTo>
                  <a:cubicBezTo>
                    <a:pt x="12498" y="507"/>
                    <a:pt x="21600" y="10018"/>
                    <a:pt x="21600" y="21579"/>
                  </a:cubicBezTo>
                  <a:cubicBezTo>
                    <a:pt x="21600" y="23474"/>
                    <a:pt x="21350" y="25361"/>
                    <a:pt x="20858" y="27191"/>
                  </a:cubicBezTo>
                  <a:lnTo>
                    <a:pt x="0" y="21579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miter lim="800000"/>
              <a:headEnd/>
              <a:tailEnd type="none" w="lg" len="med"/>
            </a:ln>
            <a:effectLst/>
          </p:spPr>
          <p:txBody>
            <a:bodyPr wrap="none" anchor="ctr"/>
            <a:lstStyle/>
            <a:p>
              <a:endParaRPr lang="es-EC"/>
            </a:p>
          </p:txBody>
        </p:sp>
        <p:sp>
          <p:nvSpPr>
            <p:cNvPr id="59409" name="Text Box 17"/>
            <p:cNvSpPr txBox="1">
              <a:spLocks noChangeArrowheads="1"/>
            </p:cNvSpPr>
            <p:nvPr/>
          </p:nvSpPr>
          <p:spPr bwMode="auto">
            <a:xfrm>
              <a:off x="1584" y="2736"/>
              <a:ext cx="43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400">
                  <a:latin typeface="Times New Roman" pitchFamily="18" charset="0"/>
                </a:rPr>
                <a:t>Qm</a:t>
              </a:r>
              <a:endParaRPr lang="es-ES" sz="2400">
                <a:latin typeface="Times New Roman" pitchFamily="18" charset="0"/>
              </a:endParaRPr>
            </a:p>
          </p:txBody>
        </p:sp>
        <p:sp>
          <p:nvSpPr>
            <p:cNvPr id="59410" name="Text Box 18"/>
            <p:cNvSpPr txBox="1">
              <a:spLocks noChangeArrowheads="1"/>
            </p:cNvSpPr>
            <p:nvPr/>
          </p:nvSpPr>
          <p:spPr bwMode="auto">
            <a:xfrm>
              <a:off x="672" y="1776"/>
              <a:ext cx="43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400">
                  <a:latin typeface="Times New Roman" pitchFamily="18" charset="0"/>
                </a:rPr>
                <a:t>Pm</a:t>
              </a:r>
              <a:endParaRPr lang="es-ES" sz="2400">
                <a:latin typeface="Times New Roman" pitchFamily="18" charset="0"/>
              </a:endParaRPr>
            </a:p>
          </p:txBody>
        </p:sp>
        <p:sp>
          <p:nvSpPr>
            <p:cNvPr id="59411" name="Line 19"/>
            <p:cNvSpPr>
              <a:spLocks noChangeShapeType="1"/>
            </p:cNvSpPr>
            <p:nvPr/>
          </p:nvSpPr>
          <p:spPr bwMode="auto">
            <a:xfrm>
              <a:off x="1776" y="1920"/>
              <a:ext cx="0" cy="8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miter lim="800000"/>
              <a:headEnd/>
              <a:tailEnd type="triangle" w="lg" len="med"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59412" name="Line 20"/>
            <p:cNvSpPr>
              <a:spLocks noChangeShapeType="1"/>
            </p:cNvSpPr>
            <p:nvPr/>
          </p:nvSpPr>
          <p:spPr bwMode="auto">
            <a:xfrm flipH="1">
              <a:off x="1056" y="1920"/>
              <a:ext cx="72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miter lim="800000"/>
              <a:headEnd/>
              <a:tailEnd type="triangle" w="lg" len="med"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59413" name="Text Box 21"/>
            <p:cNvSpPr txBox="1">
              <a:spLocks noChangeArrowheads="1"/>
            </p:cNvSpPr>
            <p:nvPr/>
          </p:nvSpPr>
          <p:spPr bwMode="auto">
            <a:xfrm>
              <a:off x="2304" y="1056"/>
              <a:ext cx="4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400">
                  <a:latin typeface="Times New Roman" pitchFamily="18" charset="0"/>
                </a:rPr>
                <a:t>CM</a:t>
              </a:r>
              <a:endParaRPr lang="es-ES" sz="2400">
                <a:latin typeface="Times New Roman" pitchFamily="18" charset="0"/>
              </a:endParaRPr>
            </a:p>
          </p:txBody>
        </p:sp>
        <p:sp>
          <p:nvSpPr>
            <p:cNvPr id="59414" name="Line 22"/>
            <p:cNvSpPr>
              <a:spLocks noChangeShapeType="1"/>
            </p:cNvSpPr>
            <p:nvPr/>
          </p:nvSpPr>
          <p:spPr bwMode="auto">
            <a:xfrm rot="660000" flipH="1">
              <a:off x="933" y="1974"/>
              <a:ext cx="270" cy="1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lg" len="med"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59415" name="Text Box 23"/>
            <p:cNvSpPr txBox="1">
              <a:spLocks noChangeArrowheads="1"/>
            </p:cNvSpPr>
            <p:nvPr/>
          </p:nvSpPr>
          <p:spPr bwMode="auto">
            <a:xfrm>
              <a:off x="576" y="3072"/>
              <a:ext cx="1152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400">
                  <a:latin typeface="Times New Roman" pitchFamily="18" charset="0"/>
                </a:rPr>
                <a:t>Ganancia del Monopolista</a:t>
              </a:r>
              <a:endParaRPr lang="es-ES" sz="2400">
                <a:latin typeface="Times New Roman" pitchFamily="18" charset="0"/>
              </a:endParaRPr>
            </a:p>
          </p:txBody>
        </p:sp>
        <p:sp>
          <p:nvSpPr>
            <p:cNvPr id="59416" name="Line 24"/>
            <p:cNvSpPr>
              <a:spLocks noChangeShapeType="1"/>
            </p:cNvSpPr>
            <p:nvPr/>
          </p:nvSpPr>
          <p:spPr bwMode="auto">
            <a:xfrm>
              <a:off x="1248" y="1536"/>
              <a:ext cx="912" cy="16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lg" len="med"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59417" name="Text Box 25"/>
            <p:cNvSpPr txBox="1">
              <a:spLocks noChangeArrowheads="1"/>
            </p:cNvSpPr>
            <p:nvPr/>
          </p:nvSpPr>
          <p:spPr bwMode="auto">
            <a:xfrm>
              <a:off x="2112" y="3168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400">
                  <a:latin typeface="Times New Roman" pitchFamily="18" charset="0"/>
                </a:rPr>
                <a:t>IM</a:t>
              </a:r>
              <a:endParaRPr lang="es-ES" sz="2400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052513"/>
            <a:ext cx="7772400" cy="1143000"/>
          </a:xfrm>
        </p:spPr>
        <p:txBody>
          <a:bodyPr/>
          <a:lstStyle/>
          <a:p>
            <a:r>
              <a:rPr lang="es-ES" sz="4000">
                <a:solidFill>
                  <a:srgbClr val="CC3300"/>
                </a:solidFill>
                <a:latin typeface="Tahoma" pitchFamily="34" charset="0"/>
                <a:cs typeface="Tahoma" pitchFamily="34" charset="0"/>
              </a:rPr>
              <a:t>Oligopolio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s-ES" sz="2800">
                <a:latin typeface="Tahoma" pitchFamily="34" charset="0"/>
                <a:cs typeface="Tahoma" pitchFamily="34" charset="0"/>
              </a:rPr>
              <a:t>Conformado por un número pequeño (&lt; 8) de empresas mutuamente interdependientes, es decir, las decisiones de una empresa afecta las magnitudes de los beneficios económicos de las otras empresas.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1052513"/>
            <a:ext cx="8280400" cy="1371600"/>
          </a:xfrm>
        </p:spPr>
        <p:txBody>
          <a:bodyPr/>
          <a:lstStyle/>
          <a:p>
            <a:r>
              <a:rPr lang="es-MX" sz="3600">
                <a:solidFill>
                  <a:srgbClr val="CC3300"/>
                </a:solidFill>
                <a:latin typeface="Tahoma" pitchFamily="34" charset="0"/>
                <a:cs typeface="Tahoma" pitchFamily="34" charset="0"/>
              </a:rPr>
              <a:t>Elasticidad precio de la demanda</a:t>
            </a:r>
            <a:r>
              <a:rPr lang="es-MX" sz="4000">
                <a:solidFill>
                  <a:srgbClr val="CC3300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es-MX" sz="4000">
                <a:solidFill>
                  <a:srgbClr val="CC3300"/>
                </a:solidFill>
                <a:latin typeface="Tahoma" pitchFamily="34" charset="0"/>
                <a:cs typeface="Tahoma" pitchFamily="34" charset="0"/>
              </a:rPr>
            </a:br>
            <a:r>
              <a:rPr lang="es-MX" sz="2000">
                <a:solidFill>
                  <a:srgbClr val="CC3300"/>
                </a:solidFill>
                <a:latin typeface="Tahoma" pitchFamily="34" charset="0"/>
                <a:cs typeface="Tahoma" pitchFamily="34" charset="0"/>
              </a:rPr>
              <a:t>La relación del cambio en porcentaje en la cantidad demandada al cambio en porcentaje en el precio, Ceteris Paribus</a:t>
            </a:r>
            <a:endParaRPr lang="es-ES" sz="2000">
              <a:solidFill>
                <a:srgbClr val="CC3300"/>
              </a:solidFill>
              <a:latin typeface="Tahoma" pitchFamily="34" charset="0"/>
              <a:cs typeface="Tahoma" pitchFamily="34" charset="0"/>
            </a:endParaRPr>
          </a:p>
        </p:txBody>
      </p:sp>
      <p:grpSp>
        <p:nvGrpSpPr>
          <p:cNvPr id="61443" name="Group 3"/>
          <p:cNvGrpSpPr>
            <a:grpSpLocks/>
          </p:cNvGrpSpPr>
          <p:nvPr/>
        </p:nvGrpSpPr>
        <p:grpSpPr bwMode="auto">
          <a:xfrm>
            <a:off x="1187450" y="2636838"/>
            <a:ext cx="7161213" cy="3810000"/>
            <a:chOff x="864" y="1056"/>
            <a:chExt cx="4511" cy="2400"/>
          </a:xfrm>
        </p:grpSpPr>
        <p:sp>
          <p:nvSpPr>
            <p:cNvPr id="61444" name="Line 4"/>
            <p:cNvSpPr>
              <a:spLocks noChangeShapeType="1"/>
            </p:cNvSpPr>
            <p:nvPr/>
          </p:nvSpPr>
          <p:spPr bwMode="auto">
            <a:xfrm>
              <a:off x="960" y="2832"/>
              <a:ext cx="259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lg" len="med"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61445" name="Line 5"/>
            <p:cNvSpPr>
              <a:spLocks noChangeShapeType="1"/>
            </p:cNvSpPr>
            <p:nvPr/>
          </p:nvSpPr>
          <p:spPr bwMode="auto">
            <a:xfrm flipV="1">
              <a:off x="1200" y="1296"/>
              <a:ext cx="0" cy="17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lg" len="med"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61446" name="Line 6"/>
            <p:cNvSpPr>
              <a:spLocks noChangeShapeType="1"/>
            </p:cNvSpPr>
            <p:nvPr/>
          </p:nvSpPr>
          <p:spPr bwMode="auto">
            <a:xfrm>
              <a:off x="1056" y="1680"/>
              <a:ext cx="1824" cy="12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lg" len="med"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61447" name="Line 7"/>
            <p:cNvSpPr>
              <a:spLocks noChangeShapeType="1"/>
            </p:cNvSpPr>
            <p:nvPr/>
          </p:nvSpPr>
          <p:spPr bwMode="auto">
            <a:xfrm>
              <a:off x="1200" y="2208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miter lim="800000"/>
              <a:headEnd/>
              <a:tailEnd type="none" w="lg" len="med"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61448" name="Line 8"/>
            <p:cNvSpPr>
              <a:spLocks noChangeShapeType="1"/>
            </p:cNvSpPr>
            <p:nvPr/>
          </p:nvSpPr>
          <p:spPr bwMode="auto">
            <a:xfrm>
              <a:off x="1824" y="2208"/>
              <a:ext cx="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miter lim="800000"/>
              <a:headEnd/>
              <a:tailEnd type="none" w="lg" len="med"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61449" name="Line 9"/>
            <p:cNvSpPr>
              <a:spLocks noChangeShapeType="1"/>
            </p:cNvSpPr>
            <p:nvPr/>
          </p:nvSpPr>
          <p:spPr bwMode="auto">
            <a:xfrm>
              <a:off x="1200" y="3120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lg" len="med"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61450" name="Line 10"/>
            <p:cNvSpPr>
              <a:spLocks noChangeShapeType="1"/>
            </p:cNvSpPr>
            <p:nvPr/>
          </p:nvSpPr>
          <p:spPr bwMode="auto">
            <a:xfrm>
              <a:off x="1200" y="30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lg" len="med"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61451" name="Line 11"/>
            <p:cNvSpPr>
              <a:spLocks noChangeShapeType="1"/>
            </p:cNvSpPr>
            <p:nvPr/>
          </p:nvSpPr>
          <p:spPr bwMode="auto">
            <a:xfrm>
              <a:off x="1824" y="3024"/>
              <a:ext cx="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lg" len="med"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61452" name="Line 12"/>
            <p:cNvSpPr>
              <a:spLocks noChangeShapeType="1"/>
            </p:cNvSpPr>
            <p:nvPr/>
          </p:nvSpPr>
          <p:spPr bwMode="auto">
            <a:xfrm>
              <a:off x="960" y="2208"/>
              <a:ext cx="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lg" len="med"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61453" name="Line 13"/>
            <p:cNvSpPr>
              <a:spLocks noChangeShapeType="1"/>
            </p:cNvSpPr>
            <p:nvPr/>
          </p:nvSpPr>
          <p:spPr bwMode="auto">
            <a:xfrm>
              <a:off x="864" y="2832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lg" len="med"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61454" name="Line 14"/>
            <p:cNvSpPr>
              <a:spLocks noChangeShapeType="1"/>
            </p:cNvSpPr>
            <p:nvPr/>
          </p:nvSpPr>
          <p:spPr bwMode="auto">
            <a:xfrm>
              <a:off x="864" y="2208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lg" len="med"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61455" name="Text Box 15"/>
            <p:cNvSpPr txBox="1">
              <a:spLocks noChangeArrowheads="1"/>
            </p:cNvSpPr>
            <p:nvPr/>
          </p:nvSpPr>
          <p:spPr bwMode="auto">
            <a:xfrm>
              <a:off x="864" y="1968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400">
                  <a:latin typeface="Times New Roman" pitchFamily="18" charset="0"/>
                </a:rPr>
                <a:t>E</a:t>
              </a:r>
              <a:endParaRPr lang="es-ES" sz="2400">
                <a:latin typeface="Times New Roman" pitchFamily="18" charset="0"/>
              </a:endParaRPr>
            </a:p>
          </p:txBody>
        </p:sp>
        <p:sp>
          <p:nvSpPr>
            <p:cNvPr id="61456" name="Text Box 16"/>
            <p:cNvSpPr txBox="1">
              <a:spLocks noChangeArrowheads="1"/>
            </p:cNvSpPr>
            <p:nvPr/>
          </p:nvSpPr>
          <p:spPr bwMode="auto">
            <a:xfrm>
              <a:off x="1344" y="3168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400">
                  <a:latin typeface="Times New Roman" pitchFamily="18" charset="0"/>
                </a:rPr>
                <a:t>Q</a:t>
              </a:r>
              <a:endParaRPr lang="es-ES" sz="2400">
                <a:latin typeface="Times New Roman" pitchFamily="18" charset="0"/>
              </a:endParaRPr>
            </a:p>
          </p:txBody>
        </p:sp>
        <p:sp>
          <p:nvSpPr>
            <p:cNvPr id="61457" name="Text Box 17"/>
            <p:cNvSpPr txBox="1">
              <a:spLocks noChangeArrowheads="1"/>
            </p:cNvSpPr>
            <p:nvPr/>
          </p:nvSpPr>
          <p:spPr bwMode="auto">
            <a:xfrm>
              <a:off x="1824" y="2976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400">
                  <a:latin typeface="Times New Roman" pitchFamily="18" charset="0"/>
                </a:rPr>
                <a:t>F</a:t>
              </a:r>
              <a:endParaRPr lang="es-ES" sz="2400">
                <a:latin typeface="Times New Roman" pitchFamily="18" charset="0"/>
              </a:endParaRPr>
            </a:p>
          </p:txBody>
        </p:sp>
        <p:sp>
          <p:nvSpPr>
            <p:cNvPr id="61458" name="Text Box 18"/>
            <p:cNvSpPr txBox="1">
              <a:spLocks noChangeArrowheads="1"/>
            </p:cNvSpPr>
            <p:nvPr/>
          </p:nvSpPr>
          <p:spPr bwMode="auto">
            <a:xfrm>
              <a:off x="2496" y="2832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400">
                  <a:latin typeface="Times New Roman" pitchFamily="18" charset="0"/>
                </a:rPr>
                <a:t>B</a:t>
              </a:r>
              <a:endParaRPr lang="es-ES" sz="2400">
                <a:latin typeface="Times New Roman" pitchFamily="18" charset="0"/>
              </a:endParaRPr>
            </a:p>
          </p:txBody>
        </p:sp>
        <p:sp>
          <p:nvSpPr>
            <p:cNvPr id="61459" name="Text Box 19"/>
            <p:cNvSpPr txBox="1">
              <a:spLocks noChangeArrowheads="1"/>
            </p:cNvSpPr>
            <p:nvPr/>
          </p:nvSpPr>
          <p:spPr bwMode="auto">
            <a:xfrm>
              <a:off x="3312" y="2880"/>
              <a:ext cx="33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800">
                  <a:latin typeface="Times New Roman" pitchFamily="18" charset="0"/>
                </a:rPr>
                <a:t>Q</a:t>
              </a:r>
              <a:endParaRPr lang="es-ES" sz="2800">
                <a:latin typeface="Times New Roman" pitchFamily="18" charset="0"/>
              </a:endParaRPr>
            </a:p>
          </p:txBody>
        </p:sp>
        <p:sp>
          <p:nvSpPr>
            <p:cNvPr id="61460" name="Text Box 20"/>
            <p:cNvSpPr txBox="1">
              <a:spLocks noChangeArrowheads="1"/>
            </p:cNvSpPr>
            <p:nvPr/>
          </p:nvSpPr>
          <p:spPr bwMode="auto">
            <a:xfrm>
              <a:off x="912" y="1200"/>
              <a:ext cx="24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800">
                  <a:latin typeface="Times New Roman" pitchFamily="18" charset="0"/>
                </a:rPr>
                <a:t>P</a:t>
              </a:r>
              <a:endParaRPr lang="es-ES" sz="2800">
                <a:latin typeface="Times New Roman" pitchFamily="18" charset="0"/>
              </a:endParaRPr>
            </a:p>
          </p:txBody>
        </p:sp>
        <p:sp>
          <p:nvSpPr>
            <p:cNvPr id="61461" name="Text Box 21"/>
            <p:cNvSpPr txBox="1">
              <a:spLocks noChangeArrowheads="1"/>
            </p:cNvSpPr>
            <p:nvPr/>
          </p:nvSpPr>
          <p:spPr bwMode="auto">
            <a:xfrm>
              <a:off x="2496" y="2352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400">
                  <a:latin typeface="Times New Roman" pitchFamily="18" charset="0"/>
                </a:rPr>
                <a:t>D</a:t>
              </a:r>
              <a:endParaRPr lang="es-ES" sz="2400">
                <a:latin typeface="Times New Roman" pitchFamily="18" charset="0"/>
              </a:endParaRPr>
            </a:p>
          </p:txBody>
        </p:sp>
        <p:sp>
          <p:nvSpPr>
            <p:cNvPr id="61462" name="Arc 22"/>
            <p:cNvSpPr>
              <a:spLocks/>
            </p:cNvSpPr>
            <p:nvPr/>
          </p:nvSpPr>
          <p:spPr bwMode="auto">
            <a:xfrm flipV="1">
              <a:off x="2544" y="1440"/>
              <a:ext cx="288" cy="432"/>
            </a:xfrm>
            <a:custGeom>
              <a:avLst/>
              <a:gdLst>
                <a:gd name="G0" fmla="+- 0 0 0"/>
                <a:gd name="G1" fmla="+- 20874 0 0"/>
                <a:gd name="G2" fmla="+- 21600 0 0"/>
                <a:gd name="T0" fmla="*/ 5553 w 21600"/>
                <a:gd name="T1" fmla="*/ 0 h 25589"/>
                <a:gd name="T2" fmla="*/ 21079 w 21600"/>
                <a:gd name="T3" fmla="*/ 25589 h 25589"/>
                <a:gd name="T4" fmla="*/ 0 w 21600"/>
                <a:gd name="T5" fmla="*/ 20874 h 255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5589" fill="none" extrusionOk="0">
                  <a:moveTo>
                    <a:pt x="5553" y="-1"/>
                  </a:moveTo>
                  <a:cubicBezTo>
                    <a:pt x="15014" y="2517"/>
                    <a:pt x="21600" y="11083"/>
                    <a:pt x="21600" y="20874"/>
                  </a:cubicBezTo>
                  <a:cubicBezTo>
                    <a:pt x="21600" y="22460"/>
                    <a:pt x="21425" y="24041"/>
                    <a:pt x="21079" y="25589"/>
                  </a:cubicBezTo>
                </a:path>
                <a:path w="21600" h="25589" stroke="0" extrusionOk="0">
                  <a:moveTo>
                    <a:pt x="5553" y="-1"/>
                  </a:moveTo>
                  <a:cubicBezTo>
                    <a:pt x="15014" y="2517"/>
                    <a:pt x="21600" y="11083"/>
                    <a:pt x="21600" y="20874"/>
                  </a:cubicBezTo>
                  <a:cubicBezTo>
                    <a:pt x="21600" y="22460"/>
                    <a:pt x="21425" y="24041"/>
                    <a:pt x="21079" y="25589"/>
                  </a:cubicBezTo>
                  <a:lnTo>
                    <a:pt x="0" y="20874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miter lim="800000"/>
              <a:headEnd/>
              <a:tailEnd type="triangle" w="lg" len="med"/>
            </a:ln>
            <a:effectLst/>
          </p:spPr>
          <p:txBody>
            <a:bodyPr wrap="none" anchor="ctr"/>
            <a:lstStyle/>
            <a:p>
              <a:endParaRPr lang="es-EC"/>
            </a:p>
          </p:txBody>
        </p:sp>
        <p:sp>
          <p:nvSpPr>
            <p:cNvPr id="61463" name="Arc 23"/>
            <p:cNvSpPr>
              <a:spLocks/>
            </p:cNvSpPr>
            <p:nvPr/>
          </p:nvSpPr>
          <p:spPr bwMode="auto">
            <a:xfrm>
              <a:off x="1927" y="2112"/>
              <a:ext cx="569" cy="337"/>
            </a:xfrm>
            <a:custGeom>
              <a:avLst/>
              <a:gdLst>
                <a:gd name="G0" fmla="+- 2057 0 0"/>
                <a:gd name="G1" fmla="+- 21600 0 0"/>
                <a:gd name="G2" fmla="+- 21600 0 0"/>
                <a:gd name="T0" fmla="*/ 0 w 23657"/>
                <a:gd name="T1" fmla="*/ 98 h 21600"/>
                <a:gd name="T2" fmla="*/ 23657 w 23657"/>
                <a:gd name="T3" fmla="*/ 21600 h 21600"/>
                <a:gd name="T4" fmla="*/ 2057 w 23657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657" h="21600" fill="none" extrusionOk="0">
                  <a:moveTo>
                    <a:pt x="0" y="98"/>
                  </a:moveTo>
                  <a:cubicBezTo>
                    <a:pt x="683" y="32"/>
                    <a:pt x="1370" y="-1"/>
                    <a:pt x="2057" y="0"/>
                  </a:cubicBezTo>
                  <a:cubicBezTo>
                    <a:pt x="13986" y="0"/>
                    <a:pt x="23657" y="9670"/>
                    <a:pt x="23657" y="21600"/>
                  </a:cubicBezTo>
                </a:path>
                <a:path w="23657" h="21600" stroke="0" extrusionOk="0">
                  <a:moveTo>
                    <a:pt x="0" y="98"/>
                  </a:moveTo>
                  <a:cubicBezTo>
                    <a:pt x="683" y="32"/>
                    <a:pt x="1370" y="-1"/>
                    <a:pt x="2057" y="0"/>
                  </a:cubicBezTo>
                  <a:cubicBezTo>
                    <a:pt x="13986" y="0"/>
                    <a:pt x="23657" y="9670"/>
                    <a:pt x="23657" y="21600"/>
                  </a:cubicBezTo>
                  <a:lnTo>
                    <a:pt x="2057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miter lim="800000"/>
              <a:headEnd/>
              <a:tailEnd type="triangle" w="lg" len="med"/>
            </a:ln>
            <a:effectLst/>
          </p:spPr>
          <p:txBody>
            <a:bodyPr wrap="none" anchor="ctr"/>
            <a:lstStyle/>
            <a:p>
              <a:endParaRPr lang="es-EC"/>
            </a:p>
          </p:txBody>
        </p:sp>
        <p:sp>
          <p:nvSpPr>
            <p:cNvPr id="61464" name="Text Box 24"/>
            <p:cNvSpPr txBox="1">
              <a:spLocks noChangeArrowheads="1"/>
            </p:cNvSpPr>
            <p:nvPr/>
          </p:nvSpPr>
          <p:spPr bwMode="auto">
            <a:xfrm>
              <a:off x="1872" y="1872"/>
              <a:ext cx="100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000">
                  <a:latin typeface="Times New Roman" pitchFamily="18" charset="0"/>
                </a:rPr>
                <a:t>C=CB/CA</a:t>
              </a:r>
              <a:endParaRPr lang="es-ES" sz="2000">
                <a:latin typeface="Times New Roman" pitchFamily="18" charset="0"/>
              </a:endParaRPr>
            </a:p>
          </p:txBody>
        </p:sp>
        <p:sp>
          <p:nvSpPr>
            <p:cNvPr id="61465" name="Text Box 25"/>
            <p:cNvSpPr txBox="1">
              <a:spLocks noChangeArrowheads="1"/>
            </p:cNvSpPr>
            <p:nvPr/>
          </p:nvSpPr>
          <p:spPr bwMode="auto">
            <a:xfrm>
              <a:off x="2448" y="1056"/>
              <a:ext cx="110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>
                  <a:latin typeface="Times New Roman" pitchFamily="18" charset="0"/>
                </a:rPr>
                <a:t>ELASTICIDAD DE PUNTO</a:t>
              </a:r>
              <a:endParaRPr lang="es-ES">
                <a:latin typeface="Times New Roman" pitchFamily="18" charset="0"/>
              </a:endParaRPr>
            </a:p>
          </p:txBody>
        </p:sp>
        <p:sp>
          <p:nvSpPr>
            <p:cNvPr id="61466" name="Text Box 26"/>
            <p:cNvSpPr txBox="1">
              <a:spLocks noChangeArrowheads="1"/>
            </p:cNvSpPr>
            <p:nvPr/>
          </p:nvSpPr>
          <p:spPr bwMode="auto">
            <a:xfrm>
              <a:off x="2976" y="1632"/>
              <a:ext cx="624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 sz="5400" b="1">
                  <a:latin typeface="Times New Roman" pitchFamily="18" charset="0"/>
                  <a:sym typeface="Symbol" pitchFamily="18" charset="2"/>
                </a:rPr>
                <a:t></a:t>
              </a:r>
              <a:r>
                <a:rPr lang="es-MX" sz="4400" b="1">
                  <a:latin typeface="Times New Roman" pitchFamily="18" charset="0"/>
                  <a:sym typeface="Symbol" pitchFamily="18" charset="2"/>
                </a:rPr>
                <a:t>=</a:t>
              </a:r>
              <a:endParaRPr lang="es-ES" sz="4400" b="1">
                <a:latin typeface="Times New Roman" pitchFamily="18" charset="0"/>
              </a:endParaRPr>
            </a:p>
          </p:txBody>
        </p:sp>
        <p:sp>
          <p:nvSpPr>
            <p:cNvPr id="61467" name="Text Box 27"/>
            <p:cNvSpPr txBox="1">
              <a:spLocks noChangeArrowheads="1"/>
            </p:cNvSpPr>
            <p:nvPr/>
          </p:nvSpPr>
          <p:spPr bwMode="auto">
            <a:xfrm>
              <a:off x="3696" y="1632"/>
              <a:ext cx="72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1468" name="AutoShape 28"/>
            <p:cNvSpPr>
              <a:spLocks noChangeArrowheads="1"/>
            </p:cNvSpPr>
            <p:nvPr/>
          </p:nvSpPr>
          <p:spPr bwMode="auto">
            <a:xfrm>
              <a:off x="3648" y="1776"/>
              <a:ext cx="144" cy="144"/>
            </a:xfrm>
            <a:prstGeom prst="triangle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lg" len="med"/>
            </a:ln>
            <a:effectLst/>
          </p:spPr>
          <p:txBody>
            <a:bodyPr wrap="none" anchor="ctr"/>
            <a:lstStyle/>
            <a:p>
              <a:endParaRPr lang="es-EC"/>
            </a:p>
          </p:txBody>
        </p:sp>
        <p:sp>
          <p:nvSpPr>
            <p:cNvPr id="61469" name="Text Box 29"/>
            <p:cNvSpPr txBox="1">
              <a:spLocks noChangeArrowheads="1"/>
            </p:cNvSpPr>
            <p:nvPr/>
          </p:nvSpPr>
          <p:spPr bwMode="auto">
            <a:xfrm>
              <a:off x="3744" y="1680"/>
              <a:ext cx="4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400">
                  <a:latin typeface="Times New Roman" pitchFamily="18" charset="0"/>
                </a:rPr>
                <a:t>Q/Q</a:t>
              </a:r>
              <a:endParaRPr lang="es-ES" sz="2400">
                <a:latin typeface="Times New Roman" pitchFamily="18" charset="0"/>
              </a:endParaRPr>
            </a:p>
          </p:txBody>
        </p:sp>
        <p:sp>
          <p:nvSpPr>
            <p:cNvPr id="61470" name="Text Box 30"/>
            <p:cNvSpPr txBox="1">
              <a:spLocks noChangeArrowheads="1"/>
            </p:cNvSpPr>
            <p:nvPr/>
          </p:nvSpPr>
          <p:spPr bwMode="auto">
            <a:xfrm>
              <a:off x="3764" y="1946"/>
              <a:ext cx="4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400">
                  <a:latin typeface="Times New Roman" pitchFamily="18" charset="0"/>
                </a:rPr>
                <a:t>P/P</a:t>
              </a:r>
              <a:endParaRPr lang="es-ES" sz="2400">
                <a:latin typeface="Times New Roman" pitchFamily="18" charset="0"/>
              </a:endParaRPr>
            </a:p>
          </p:txBody>
        </p:sp>
        <p:sp>
          <p:nvSpPr>
            <p:cNvPr id="61471" name="AutoShape 31"/>
            <p:cNvSpPr>
              <a:spLocks noChangeArrowheads="1"/>
            </p:cNvSpPr>
            <p:nvPr/>
          </p:nvSpPr>
          <p:spPr bwMode="auto">
            <a:xfrm>
              <a:off x="3648" y="2016"/>
              <a:ext cx="144" cy="144"/>
            </a:xfrm>
            <a:prstGeom prst="triangle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lg" len="med"/>
            </a:ln>
            <a:effectLst/>
          </p:spPr>
          <p:txBody>
            <a:bodyPr wrap="none" anchor="ctr"/>
            <a:lstStyle/>
            <a:p>
              <a:endParaRPr lang="es-EC"/>
            </a:p>
          </p:txBody>
        </p:sp>
        <p:sp>
          <p:nvSpPr>
            <p:cNvPr id="61472" name="Text Box 32"/>
            <p:cNvSpPr txBox="1">
              <a:spLocks noChangeArrowheads="1"/>
            </p:cNvSpPr>
            <p:nvPr/>
          </p:nvSpPr>
          <p:spPr bwMode="auto">
            <a:xfrm>
              <a:off x="4224" y="1806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400">
                  <a:latin typeface="Times New Roman" pitchFamily="18" charset="0"/>
                </a:rPr>
                <a:t>=</a:t>
              </a:r>
              <a:endParaRPr lang="es-ES" sz="2400">
                <a:latin typeface="Times New Roman" pitchFamily="18" charset="0"/>
              </a:endParaRPr>
            </a:p>
          </p:txBody>
        </p:sp>
        <p:sp>
          <p:nvSpPr>
            <p:cNvPr id="61473" name="AutoShape 33"/>
            <p:cNvSpPr>
              <a:spLocks noChangeArrowheads="1"/>
            </p:cNvSpPr>
            <p:nvPr/>
          </p:nvSpPr>
          <p:spPr bwMode="auto">
            <a:xfrm>
              <a:off x="4544" y="1772"/>
              <a:ext cx="144" cy="144"/>
            </a:xfrm>
            <a:prstGeom prst="triangle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lg" len="med"/>
            </a:ln>
            <a:effectLst/>
          </p:spPr>
          <p:txBody>
            <a:bodyPr wrap="none" anchor="ctr"/>
            <a:lstStyle/>
            <a:p>
              <a:endParaRPr lang="es-EC"/>
            </a:p>
          </p:txBody>
        </p:sp>
        <p:sp>
          <p:nvSpPr>
            <p:cNvPr id="61474" name="AutoShape 34"/>
            <p:cNvSpPr>
              <a:spLocks noChangeArrowheads="1"/>
            </p:cNvSpPr>
            <p:nvPr/>
          </p:nvSpPr>
          <p:spPr bwMode="auto">
            <a:xfrm>
              <a:off x="4560" y="2036"/>
              <a:ext cx="144" cy="144"/>
            </a:xfrm>
            <a:prstGeom prst="triangle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lg" len="med"/>
            </a:ln>
            <a:effectLst/>
          </p:spPr>
          <p:txBody>
            <a:bodyPr wrap="none" anchor="ctr"/>
            <a:lstStyle/>
            <a:p>
              <a:endParaRPr lang="es-EC"/>
            </a:p>
          </p:txBody>
        </p:sp>
        <p:sp>
          <p:nvSpPr>
            <p:cNvPr id="61475" name="Text Box 35"/>
            <p:cNvSpPr txBox="1">
              <a:spLocks noChangeArrowheads="1"/>
            </p:cNvSpPr>
            <p:nvPr/>
          </p:nvSpPr>
          <p:spPr bwMode="auto">
            <a:xfrm>
              <a:off x="4640" y="1690"/>
              <a:ext cx="49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400">
                  <a:latin typeface="Times New Roman" pitchFamily="18" charset="0"/>
                </a:rPr>
                <a:t>Q*P</a:t>
              </a:r>
              <a:endParaRPr lang="es-ES" sz="2400">
                <a:latin typeface="Times New Roman" pitchFamily="18" charset="0"/>
              </a:endParaRPr>
            </a:p>
          </p:txBody>
        </p:sp>
        <p:sp>
          <p:nvSpPr>
            <p:cNvPr id="61476" name="Text Box 36"/>
            <p:cNvSpPr txBox="1">
              <a:spLocks noChangeArrowheads="1"/>
            </p:cNvSpPr>
            <p:nvPr/>
          </p:nvSpPr>
          <p:spPr bwMode="auto">
            <a:xfrm>
              <a:off x="4682" y="1966"/>
              <a:ext cx="52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400">
                  <a:latin typeface="Times New Roman" pitchFamily="18" charset="0"/>
                </a:rPr>
                <a:t>P*Q</a:t>
              </a:r>
              <a:endParaRPr lang="es-ES" sz="2400">
                <a:latin typeface="Times New Roman" pitchFamily="18" charset="0"/>
              </a:endParaRPr>
            </a:p>
          </p:txBody>
        </p:sp>
        <p:sp>
          <p:nvSpPr>
            <p:cNvPr id="61477" name="Line 37"/>
            <p:cNvSpPr>
              <a:spLocks noChangeShapeType="1"/>
            </p:cNvSpPr>
            <p:nvPr/>
          </p:nvSpPr>
          <p:spPr bwMode="auto">
            <a:xfrm>
              <a:off x="3600" y="1968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lg" len="med"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61478" name="Line 38"/>
            <p:cNvSpPr>
              <a:spLocks noChangeShapeType="1"/>
            </p:cNvSpPr>
            <p:nvPr/>
          </p:nvSpPr>
          <p:spPr bwMode="auto">
            <a:xfrm>
              <a:off x="4464" y="1968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lg" len="med"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61479" name="Line 39"/>
            <p:cNvSpPr>
              <a:spLocks noChangeShapeType="1"/>
            </p:cNvSpPr>
            <p:nvPr/>
          </p:nvSpPr>
          <p:spPr bwMode="auto">
            <a:xfrm>
              <a:off x="3552" y="1680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lg" len="med"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61480" name="Line 40"/>
            <p:cNvSpPr>
              <a:spLocks noChangeShapeType="1"/>
            </p:cNvSpPr>
            <p:nvPr/>
          </p:nvSpPr>
          <p:spPr bwMode="auto">
            <a:xfrm>
              <a:off x="4208" y="1686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lg" len="med"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61481" name="Line 41"/>
            <p:cNvSpPr>
              <a:spLocks noChangeShapeType="1"/>
            </p:cNvSpPr>
            <p:nvPr/>
          </p:nvSpPr>
          <p:spPr bwMode="auto">
            <a:xfrm>
              <a:off x="4414" y="1682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lg" len="med"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61482" name="Line 42"/>
            <p:cNvSpPr>
              <a:spLocks noChangeShapeType="1"/>
            </p:cNvSpPr>
            <p:nvPr/>
          </p:nvSpPr>
          <p:spPr bwMode="auto">
            <a:xfrm>
              <a:off x="5200" y="1670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lg" len="med"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61483" name="Oval 43"/>
            <p:cNvSpPr>
              <a:spLocks noChangeArrowheads="1"/>
            </p:cNvSpPr>
            <p:nvPr/>
          </p:nvSpPr>
          <p:spPr bwMode="auto">
            <a:xfrm>
              <a:off x="4332" y="1570"/>
              <a:ext cx="1043" cy="771"/>
            </a:xfrm>
            <a:prstGeom prst="ellipse">
              <a:avLst/>
            </a:prstGeom>
            <a:noFill/>
            <a:ln w="19050">
              <a:solidFill>
                <a:srgbClr val="FF4F4F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s-EC"/>
            </a:p>
          </p:txBody>
        </p:sp>
        <p:sp>
          <p:nvSpPr>
            <p:cNvPr id="61484" name="Text Box 44"/>
            <p:cNvSpPr txBox="1">
              <a:spLocks noChangeArrowheads="1"/>
            </p:cNvSpPr>
            <p:nvPr/>
          </p:nvSpPr>
          <p:spPr bwMode="auto">
            <a:xfrm>
              <a:off x="4286" y="2750"/>
              <a:ext cx="907" cy="366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just">
                <a:spcBef>
                  <a:spcPct val="50000"/>
                </a:spcBef>
              </a:pPr>
              <a:r>
                <a:rPr lang="en-US" sz="1600">
                  <a:latin typeface="Times New Roman" pitchFamily="18" charset="0"/>
                </a:rPr>
                <a:t>Elasticidad de punto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125538"/>
            <a:ext cx="7772400" cy="863600"/>
          </a:xfrm>
        </p:spPr>
        <p:txBody>
          <a:bodyPr/>
          <a:lstStyle/>
          <a:p>
            <a:r>
              <a:rPr lang="es-MX" sz="3600">
                <a:solidFill>
                  <a:srgbClr val="CC3300"/>
                </a:solidFill>
                <a:latin typeface="Tahoma" pitchFamily="34" charset="0"/>
                <a:cs typeface="Tahoma" pitchFamily="34" charset="0"/>
              </a:rPr>
              <a:t>Elasticidad precio de la demanda</a:t>
            </a:r>
            <a:endParaRPr lang="es-ES" sz="3600">
              <a:solidFill>
                <a:srgbClr val="CC3300"/>
              </a:solidFill>
              <a:latin typeface="Tahoma" pitchFamily="34" charset="0"/>
              <a:cs typeface="Tahoma" pitchFamily="34" charset="0"/>
            </a:endParaRPr>
          </a:p>
        </p:txBody>
      </p:sp>
      <p:grpSp>
        <p:nvGrpSpPr>
          <p:cNvPr id="62467" name="Group 3"/>
          <p:cNvGrpSpPr>
            <a:grpSpLocks/>
          </p:cNvGrpSpPr>
          <p:nvPr/>
        </p:nvGrpSpPr>
        <p:grpSpPr bwMode="auto">
          <a:xfrm>
            <a:off x="900113" y="2349500"/>
            <a:ext cx="7702550" cy="3844925"/>
            <a:chOff x="750" y="890"/>
            <a:chExt cx="4852" cy="2422"/>
          </a:xfrm>
        </p:grpSpPr>
        <p:sp>
          <p:nvSpPr>
            <p:cNvPr id="62468" name="Line 4"/>
            <p:cNvSpPr>
              <a:spLocks noChangeShapeType="1"/>
            </p:cNvSpPr>
            <p:nvPr/>
          </p:nvSpPr>
          <p:spPr bwMode="auto">
            <a:xfrm flipV="1">
              <a:off x="1056" y="1248"/>
              <a:ext cx="0" cy="20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lg" len="med"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62469" name="Line 5"/>
            <p:cNvSpPr>
              <a:spLocks noChangeShapeType="1"/>
            </p:cNvSpPr>
            <p:nvPr/>
          </p:nvSpPr>
          <p:spPr bwMode="auto">
            <a:xfrm>
              <a:off x="912" y="3024"/>
              <a:ext cx="28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lg" len="med"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62470" name="Line 6"/>
            <p:cNvSpPr>
              <a:spLocks noChangeShapeType="1"/>
            </p:cNvSpPr>
            <p:nvPr/>
          </p:nvSpPr>
          <p:spPr bwMode="auto">
            <a:xfrm flipH="1">
              <a:off x="1056" y="2496"/>
              <a:ext cx="11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miter lim="800000"/>
              <a:headEnd/>
              <a:tailEnd type="triangle" w="lg" len="med"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62471" name="Line 7"/>
            <p:cNvSpPr>
              <a:spLocks noChangeShapeType="1"/>
            </p:cNvSpPr>
            <p:nvPr/>
          </p:nvSpPr>
          <p:spPr bwMode="auto">
            <a:xfrm>
              <a:off x="2208" y="2496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miter lim="800000"/>
              <a:headEnd/>
              <a:tailEnd type="triangle" w="lg" len="med"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62472" name="Line 8"/>
            <p:cNvSpPr>
              <a:spLocks noChangeShapeType="1"/>
            </p:cNvSpPr>
            <p:nvPr/>
          </p:nvSpPr>
          <p:spPr bwMode="auto">
            <a:xfrm>
              <a:off x="1690" y="2064"/>
              <a:ext cx="0" cy="96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miter lim="800000"/>
              <a:headEnd/>
              <a:tailEnd type="triangle" w="lg" len="med"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62473" name="Line 9"/>
            <p:cNvSpPr>
              <a:spLocks noChangeShapeType="1"/>
            </p:cNvSpPr>
            <p:nvPr/>
          </p:nvSpPr>
          <p:spPr bwMode="auto">
            <a:xfrm flipH="1">
              <a:off x="1056" y="2064"/>
              <a:ext cx="62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sysDot"/>
              <a:miter lim="800000"/>
              <a:headEnd/>
              <a:tailEnd type="triangle" w="lg" len="med"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62474" name="Arc 10"/>
            <p:cNvSpPr>
              <a:spLocks/>
            </p:cNvSpPr>
            <p:nvPr/>
          </p:nvSpPr>
          <p:spPr bwMode="auto">
            <a:xfrm flipH="1" flipV="1">
              <a:off x="1475" y="1450"/>
              <a:ext cx="1537" cy="1199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miter lim="800000"/>
              <a:headEnd/>
              <a:tailEnd type="none" w="lg" len="med"/>
            </a:ln>
            <a:effectLst/>
          </p:spPr>
          <p:txBody>
            <a:bodyPr wrap="none" anchor="ctr"/>
            <a:lstStyle/>
            <a:p>
              <a:endParaRPr lang="es-EC"/>
            </a:p>
          </p:txBody>
        </p:sp>
        <p:sp>
          <p:nvSpPr>
            <p:cNvPr id="62475" name="Text Box 11"/>
            <p:cNvSpPr txBox="1">
              <a:spLocks noChangeArrowheads="1"/>
            </p:cNvSpPr>
            <p:nvPr/>
          </p:nvSpPr>
          <p:spPr bwMode="auto">
            <a:xfrm>
              <a:off x="3264" y="2496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400">
                  <a:latin typeface="Times New Roman" pitchFamily="18" charset="0"/>
                </a:rPr>
                <a:t>D</a:t>
              </a:r>
              <a:endParaRPr lang="es-ES" sz="2400">
                <a:latin typeface="Times New Roman" pitchFamily="18" charset="0"/>
              </a:endParaRPr>
            </a:p>
          </p:txBody>
        </p:sp>
        <p:sp>
          <p:nvSpPr>
            <p:cNvPr id="62476" name="Text Box 12"/>
            <p:cNvSpPr txBox="1">
              <a:spLocks noChangeArrowheads="1"/>
            </p:cNvSpPr>
            <p:nvPr/>
          </p:nvSpPr>
          <p:spPr bwMode="auto">
            <a:xfrm>
              <a:off x="3744" y="2976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400">
                  <a:latin typeface="Times New Roman" pitchFamily="18" charset="0"/>
                </a:rPr>
                <a:t>Q</a:t>
              </a:r>
              <a:endParaRPr lang="es-ES" sz="2400">
                <a:latin typeface="Times New Roman" pitchFamily="18" charset="0"/>
              </a:endParaRPr>
            </a:p>
          </p:txBody>
        </p:sp>
        <p:sp>
          <p:nvSpPr>
            <p:cNvPr id="62477" name="Text Box 13"/>
            <p:cNvSpPr txBox="1">
              <a:spLocks noChangeArrowheads="1"/>
            </p:cNvSpPr>
            <p:nvPr/>
          </p:nvSpPr>
          <p:spPr bwMode="auto">
            <a:xfrm>
              <a:off x="1488" y="3024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400">
                  <a:latin typeface="Times New Roman" pitchFamily="18" charset="0"/>
                </a:rPr>
                <a:t>Q2</a:t>
              </a:r>
              <a:endParaRPr lang="es-ES" sz="2400">
                <a:latin typeface="Times New Roman" pitchFamily="18" charset="0"/>
              </a:endParaRPr>
            </a:p>
          </p:txBody>
        </p:sp>
        <p:sp>
          <p:nvSpPr>
            <p:cNvPr id="62478" name="Text Box 14"/>
            <p:cNvSpPr txBox="1">
              <a:spLocks noChangeArrowheads="1"/>
            </p:cNvSpPr>
            <p:nvPr/>
          </p:nvSpPr>
          <p:spPr bwMode="auto">
            <a:xfrm>
              <a:off x="2016" y="3024"/>
              <a:ext cx="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400">
                  <a:latin typeface="Times New Roman" pitchFamily="18" charset="0"/>
                </a:rPr>
                <a:t>Q1</a:t>
              </a:r>
              <a:endParaRPr lang="es-ES" sz="2400">
                <a:latin typeface="Times New Roman" pitchFamily="18" charset="0"/>
              </a:endParaRPr>
            </a:p>
          </p:txBody>
        </p:sp>
        <p:sp>
          <p:nvSpPr>
            <p:cNvPr id="62479" name="Text Box 15"/>
            <p:cNvSpPr txBox="1">
              <a:spLocks noChangeArrowheads="1"/>
            </p:cNvSpPr>
            <p:nvPr/>
          </p:nvSpPr>
          <p:spPr bwMode="auto">
            <a:xfrm>
              <a:off x="816" y="1056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400">
                  <a:latin typeface="Times New Roman" pitchFamily="18" charset="0"/>
                </a:rPr>
                <a:t>P</a:t>
              </a:r>
              <a:endParaRPr lang="es-ES" sz="2400">
                <a:latin typeface="Times New Roman" pitchFamily="18" charset="0"/>
              </a:endParaRPr>
            </a:p>
          </p:txBody>
        </p:sp>
        <p:sp>
          <p:nvSpPr>
            <p:cNvPr id="62480" name="Text Box 16"/>
            <p:cNvSpPr txBox="1">
              <a:spLocks noChangeArrowheads="1"/>
            </p:cNvSpPr>
            <p:nvPr/>
          </p:nvSpPr>
          <p:spPr bwMode="auto">
            <a:xfrm>
              <a:off x="750" y="1920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400">
                  <a:latin typeface="Times New Roman" pitchFamily="18" charset="0"/>
                </a:rPr>
                <a:t>P2</a:t>
              </a:r>
              <a:endParaRPr lang="es-ES" sz="2400">
                <a:latin typeface="Times New Roman" pitchFamily="18" charset="0"/>
              </a:endParaRPr>
            </a:p>
          </p:txBody>
        </p:sp>
        <p:sp>
          <p:nvSpPr>
            <p:cNvPr id="62481" name="Text Box 17"/>
            <p:cNvSpPr txBox="1">
              <a:spLocks noChangeArrowheads="1"/>
            </p:cNvSpPr>
            <p:nvPr/>
          </p:nvSpPr>
          <p:spPr bwMode="auto">
            <a:xfrm>
              <a:off x="768" y="2304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400">
                  <a:latin typeface="Times New Roman" pitchFamily="18" charset="0"/>
                </a:rPr>
                <a:t>P1</a:t>
              </a:r>
              <a:endParaRPr lang="es-ES" sz="2400">
                <a:latin typeface="Times New Roman" pitchFamily="18" charset="0"/>
              </a:endParaRPr>
            </a:p>
          </p:txBody>
        </p:sp>
        <p:sp>
          <p:nvSpPr>
            <p:cNvPr id="62482" name="Text Box 18"/>
            <p:cNvSpPr txBox="1">
              <a:spLocks noChangeArrowheads="1"/>
            </p:cNvSpPr>
            <p:nvPr/>
          </p:nvSpPr>
          <p:spPr bwMode="auto">
            <a:xfrm>
              <a:off x="1672" y="1834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400">
                  <a:latin typeface="Times New Roman" pitchFamily="18" charset="0"/>
                </a:rPr>
                <a:t>A</a:t>
              </a:r>
              <a:endParaRPr lang="es-ES" sz="2400">
                <a:latin typeface="Times New Roman" pitchFamily="18" charset="0"/>
              </a:endParaRPr>
            </a:p>
          </p:txBody>
        </p:sp>
        <p:sp>
          <p:nvSpPr>
            <p:cNvPr id="62483" name="Text Box 19"/>
            <p:cNvSpPr txBox="1">
              <a:spLocks noChangeArrowheads="1"/>
            </p:cNvSpPr>
            <p:nvPr/>
          </p:nvSpPr>
          <p:spPr bwMode="auto">
            <a:xfrm>
              <a:off x="2178" y="2214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400">
                  <a:latin typeface="Times New Roman" pitchFamily="18" charset="0"/>
                </a:rPr>
                <a:t>B</a:t>
              </a:r>
              <a:endParaRPr lang="es-ES" sz="2400">
                <a:latin typeface="Times New Roman" pitchFamily="18" charset="0"/>
              </a:endParaRPr>
            </a:p>
          </p:txBody>
        </p:sp>
        <p:sp>
          <p:nvSpPr>
            <p:cNvPr id="62484" name="AutoShape 20"/>
            <p:cNvSpPr>
              <a:spLocks noChangeArrowheads="1"/>
            </p:cNvSpPr>
            <p:nvPr/>
          </p:nvSpPr>
          <p:spPr bwMode="auto">
            <a:xfrm>
              <a:off x="4182" y="1122"/>
              <a:ext cx="144" cy="144"/>
            </a:xfrm>
            <a:prstGeom prst="triangle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lg" len="med"/>
            </a:ln>
            <a:effectLst/>
          </p:spPr>
          <p:txBody>
            <a:bodyPr wrap="none" anchor="ctr"/>
            <a:lstStyle/>
            <a:p>
              <a:endParaRPr lang="es-EC"/>
            </a:p>
          </p:txBody>
        </p:sp>
        <p:sp>
          <p:nvSpPr>
            <p:cNvPr id="62485" name="Line 21"/>
            <p:cNvSpPr>
              <a:spLocks noChangeShapeType="1"/>
            </p:cNvSpPr>
            <p:nvPr/>
          </p:nvSpPr>
          <p:spPr bwMode="auto">
            <a:xfrm>
              <a:off x="2256" y="1104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lg" len="med"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62486" name="AutoShape 22"/>
            <p:cNvSpPr>
              <a:spLocks noChangeArrowheads="1"/>
            </p:cNvSpPr>
            <p:nvPr/>
          </p:nvSpPr>
          <p:spPr bwMode="auto">
            <a:xfrm>
              <a:off x="2688" y="1104"/>
              <a:ext cx="144" cy="144"/>
            </a:xfrm>
            <a:prstGeom prst="triangle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lg" len="med"/>
            </a:ln>
            <a:effectLst/>
          </p:spPr>
          <p:txBody>
            <a:bodyPr wrap="none" anchor="ctr"/>
            <a:lstStyle/>
            <a:p>
              <a:endParaRPr lang="es-EC"/>
            </a:p>
          </p:txBody>
        </p:sp>
        <p:sp>
          <p:nvSpPr>
            <p:cNvPr id="62487" name="Line 23"/>
            <p:cNvSpPr>
              <a:spLocks noChangeShapeType="1"/>
            </p:cNvSpPr>
            <p:nvPr/>
          </p:nvSpPr>
          <p:spPr bwMode="auto">
            <a:xfrm>
              <a:off x="3762" y="1110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lg" len="med"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62488" name="Line 24"/>
            <p:cNvSpPr>
              <a:spLocks noChangeShapeType="1"/>
            </p:cNvSpPr>
            <p:nvPr/>
          </p:nvSpPr>
          <p:spPr bwMode="auto">
            <a:xfrm>
              <a:off x="4704" y="1344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lg" len="med"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62489" name="Text Box 25"/>
            <p:cNvSpPr txBox="1">
              <a:spLocks noChangeArrowheads="1"/>
            </p:cNvSpPr>
            <p:nvPr/>
          </p:nvSpPr>
          <p:spPr bwMode="auto">
            <a:xfrm>
              <a:off x="2784" y="1008"/>
              <a:ext cx="33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 eaLnBrk="0" hangingPunct="0"/>
              <a:r>
                <a:rPr lang="es-MX" sz="2400">
                  <a:latin typeface="Times New Roman" pitchFamily="18" charset="0"/>
                </a:rPr>
                <a:t>Q/</a:t>
              </a:r>
              <a:endParaRPr lang="es-ES" sz="2400">
                <a:latin typeface="Times New Roman" pitchFamily="18" charset="0"/>
              </a:endParaRPr>
            </a:p>
          </p:txBody>
        </p:sp>
        <p:sp>
          <p:nvSpPr>
            <p:cNvPr id="62490" name="AutoShape 26"/>
            <p:cNvSpPr>
              <a:spLocks noChangeArrowheads="1"/>
            </p:cNvSpPr>
            <p:nvPr/>
          </p:nvSpPr>
          <p:spPr bwMode="auto">
            <a:xfrm>
              <a:off x="4204" y="1400"/>
              <a:ext cx="144" cy="144"/>
            </a:xfrm>
            <a:prstGeom prst="triangle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lg" len="med"/>
            </a:ln>
            <a:effectLst/>
          </p:spPr>
          <p:txBody>
            <a:bodyPr wrap="none" anchor="ctr"/>
            <a:lstStyle/>
            <a:p>
              <a:endParaRPr lang="es-EC"/>
            </a:p>
          </p:txBody>
        </p:sp>
        <p:sp>
          <p:nvSpPr>
            <p:cNvPr id="62491" name="Line 27"/>
            <p:cNvSpPr>
              <a:spLocks noChangeShapeType="1"/>
            </p:cNvSpPr>
            <p:nvPr/>
          </p:nvSpPr>
          <p:spPr bwMode="auto">
            <a:xfrm>
              <a:off x="4072" y="1104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lg" len="med"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62492" name="Line 28"/>
            <p:cNvSpPr>
              <a:spLocks noChangeShapeType="1"/>
            </p:cNvSpPr>
            <p:nvPr/>
          </p:nvSpPr>
          <p:spPr bwMode="auto">
            <a:xfrm>
              <a:off x="4128" y="1344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lg" len="med"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62493" name="Line 29"/>
            <p:cNvSpPr>
              <a:spLocks noChangeShapeType="1"/>
            </p:cNvSpPr>
            <p:nvPr/>
          </p:nvSpPr>
          <p:spPr bwMode="auto">
            <a:xfrm>
              <a:off x="5424" y="1056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lg" len="med"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62494" name="AutoShape 30"/>
            <p:cNvSpPr>
              <a:spLocks noChangeArrowheads="1"/>
            </p:cNvSpPr>
            <p:nvPr/>
          </p:nvSpPr>
          <p:spPr bwMode="auto">
            <a:xfrm>
              <a:off x="3048" y="1104"/>
              <a:ext cx="144" cy="144"/>
            </a:xfrm>
            <a:prstGeom prst="triangle">
              <a:avLst>
                <a:gd name="adj" fmla="val 50000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lg" len="med"/>
            </a:ln>
            <a:effectLst/>
          </p:spPr>
          <p:txBody>
            <a:bodyPr wrap="none" anchor="ctr"/>
            <a:lstStyle/>
            <a:p>
              <a:endParaRPr lang="es-EC"/>
            </a:p>
          </p:txBody>
        </p:sp>
        <p:sp>
          <p:nvSpPr>
            <p:cNvPr id="62495" name="Text Box 31"/>
            <p:cNvSpPr txBox="1">
              <a:spLocks noChangeArrowheads="1"/>
            </p:cNvSpPr>
            <p:nvPr/>
          </p:nvSpPr>
          <p:spPr bwMode="auto">
            <a:xfrm>
              <a:off x="3172" y="1038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400">
                  <a:latin typeface="Times New Roman" pitchFamily="18" charset="0"/>
                </a:rPr>
                <a:t>P</a:t>
              </a:r>
              <a:endParaRPr lang="es-ES" sz="2400">
                <a:latin typeface="Times New Roman" pitchFamily="18" charset="0"/>
              </a:endParaRPr>
            </a:p>
          </p:txBody>
        </p:sp>
        <p:sp>
          <p:nvSpPr>
            <p:cNvPr id="62496" name="Text Box 32"/>
            <p:cNvSpPr txBox="1">
              <a:spLocks noChangeArrowheads="1"/>
            </p:cNvSpPr>
            <p:nvPr/>
          </p:nvSpPr>
          <p:spPr bwMode="auto">
            <a:xfrm>
              <a:off x="4320" y="1334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400">
                  <a:latin typeface="Times New Roman" pitchFamily="18" charset="0"/>
                </a:rPr>
                <a:t>P</a:t>
              </a:r>
              <a:endParaRPr lang="es-ES" sz="2400">
                <a:latin typeface="Times New Roman" pitchFamily="18" charset="0"/>
              </a:endParaRPr>
            </a:p>
          </p:txBody>
        </p:sp>
        <p:sp>
          <p:nvSpPr>
            <p:cNvPr id="62497" name="Text Box 33"/>
            <p:cNvSpPr txBox="1">
              <a:spLocks noChangeArrowheads="1"/>
            </p:cNvSpPr>
            <p:nvPr/>
          </p:nvSpPr>
          <p:spPr bwMode="auto">
            <a:xfrm>
              <a:off x="3794" y="1200"/>
              <a:ext cx="2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400">
                  <a:latin typeface="Times New Roman" pitchFamily="18" charset="0"/>
                </a:rPr>
                <a:t>=</a:t>
              </a:r>
              <a:endParaRPr lang="es-ES" sz="2400">
                <a:latin typeface="Times New Roman" pitchFamily="18" charset="0"/>
              </a:endParaRPr>
            </a:p>
          </p:txBody>
        </p:sp>
        <p:sp>
          <p:nvSpPr>
            <p:cNvPr id="62498" name="Text Box 34"/>
            <p:cNvSpPr txBox="1">
              <a:spLocks noChangeArrowheads="1"/>
            </p:cNvSpPr>
            <p:nvPr/>
          </p:nvSpPr>
          <p:spPr bwMode="auto">
            <a:xfrm>
              <a:off x="1618" y="960"/>
              <a:ext cx="624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 eaLnBrk="0" hangingPunct="0"/>
              <a:r>
                <a:rPr lang="es-ES" sz="5400" b="1">
                  <a:latin typeface="Times New Roman" pitchFamily="18" charset="0"/>
                  <a:sym typeface="Symbol" pitchFamily="18" charset="2"/>
                </a:rPr>
                <a:t></a:t>
              </a:r>
              <a:r>
                <a:rPr lang="es-MX" sz="4400" b="1">
                  <a:latin typeface="Times New Roman" pitchFamily="18" charset="0"/>
                </a:rPr>
                <a:t>=</a:t>
              </a:r>
              <a:endParaRPr lang="es-ES" sz="4400" b="1">
                <a:latin typeface="Times New Roman" pitchFamily="18" charset="0"/>
              </a:endParaRPr>
            </a:p>
          </p:txBody>
        </p:sp>
        <p:sp>
          <p:nvSpPr>
            <p:cNvPr id="62499" name="Text Box 35"/>
            <p:cNvSpPr txBox="1">
              <a:spLocks noChangeArrowheads="1"/>
            </p:cNvSpPr>
            <p:nvPr/>
          </p:nvSpPr>
          <p:spPr bwMode="auto">
            <a:xfrm>
              <a:off x="4464" y="1200"/>
              <a:ext cx="24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800">
                  <a:latin typeface="Times New Roman" pitchFamily="18" charset="0"/>
                </a:rPr>
                <a:t>*</a:t>
              </a:r>
              <a:endParaRPr lang="es-ES" sz="2800">
                <a:latin typeface="Times New Roman" pitchFamily="18" charset="0"/>
              </a:endParaRPr>
            </a:p>
          </p:txBody>
        </p:sp>
        <p:sp>
          <p:nvSpPr>
            <p:cNvPr id="62500" name="Text Box 36"/>
            <p:cNvSpPr txBox="1">
              <a:spLocks noChangeArrowheads="1"/>
            </p:cNvSpPr>
            <p:nvPr/>
          </p:nvSpPr>
          <p:spPr bwMode="auto">
            <a:xfrm>
              <a:off x="4704" y="1104"/>
              <a:ext cx="67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400">
                  <a:latin typeface="Times New Roman" pitchFamily="18" charset="0"/>
                </a:rPr>
                <a:t>P1+P2</a:t>
              </a:r>
              <a:endParaRPr lang="es-ES" sz="2400">
                <a:latin typeface="Times New Roman" pitchFamily="18" charset="0"/>
              </a:endParaRPr>
            </a:p>
          </p:txBody>
        </p:sp>
        <p:sp>
          <p:nvSpPr>
            <p:cNvPr id="62501" name="Text Box 37"/>
            <p:cNvSpPr txBox="1">
              <a:spLocks noChangeArrowheads="1"/>
            </p:cNvSpPr>
            <p:nvPr/>
          </p:nvSpPr>
          <p:spPr bwMode="auto">
            <a:xfrm>
              <a:off x="4684" y="1296"/>
              <a:ext cx="81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400">
                  <a:latin typeface="Times New Roman" pitchFamily="18" charset="0"/>
                </a:rPr>
                <a:t>Q1+Q2</a:t>
              </a:r>
              <a:endParaRPr lang="es-ES" sz="2400">
                <a:latin typeface="Times New Roman" pitchFamily="18" charset="0"/>
              </a:endParaRPr>
            </a:p>
          </p:txBody>
        </p:sp>
        <p:sp>
          <p:nvSpPr>
            <p:cNvPr id="62502" name="Text Box 38"/>
            <p:cNvSpPr txBox="1">
              <a:spLocks noChangeArrowheads="1"/>
            </p:cNvSpPr>
            <p:nvPr/>
          </p:nvSpPr>
          <p:spPr bwMode="auto">
            <a:xfrm>
              <a:off x="4282" y="1054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400">
                  <a:latin typeface="Times New Roman" pitchFamily="18" charset="0"/>
                </a:rPr>
                <a:t>Q</a:t>
              </a:r>
              <a:endParaRPr lang="es-ES" sz="2400">
                <a:latin typeface="Times New Roman" pitchFamily="18" charset="0"/>
              </a:endParaRPr>
            </a:p>
          </p:txBody>
        </p:sp>
        <p:sp>
          <p:nvSpPr>
            <p:cNvPr id="62503" name="Text Box 39"/>
            <p:cNvSpPr txBox="1">
              <a:spLocks noChangeArrowheads="1"/>
            </p:cNvSpPr>
            <p:nvPr/>
          </p:nvSpPr>
          <p:spPr bwMode="auto">
            <a:xfrm>
              <a:off x="2246" y="1266"/>
              <a:ext cx="86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400">
                  <a:latin typeface="Times New Roman" pitchFamily="18" charset="0"/>
                </a:rPr>
                <a:t>(Q1+Q2)</a:t>
              </a:r>
              <a:endParaRPr lang="es-ES" sz="2400">
                <a:latin typeface="Times New Roman" pitchFamily="18" charset="0"/>
              </a:endParaRPr>
            </a:p>
          </p:txBody>
        </p:sp>
        <p:sp>
          <p:nvSpPr>
            <p:cNvPr id="62504" name="Text Box 40"/>
            <p:cNvSpPr txBox="1">
              <a:spLocks noChangeArrowheads="1"/>
            </p:cNvSpPr>
            <p:nvPr/>
          </p:nvSpPr>
          <p:spPr bwMode="auto">
            <a:xfrm>
              <a:off x="2976" y="1268"/>
              <a:ext cx="75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 eaLnBrk="0" hangingPunct="0"/>
              <a:r>
                <a:rPr lang="es-MX" sz="2400">
                  <a:latin typeface="Times New Roman" pitchFamily="18" charset="0"/>
                </a:rPr>
                <a:t>(P1+P2)</a:t>
              </a:r>
              <a:endParaRPr lang="es-ES" sz="2400">
                <a:latin typeface="Times New Roman" pitchFamily="18" charset="0"/>
              </a:endParaRPr>
            </a:p>
          </p:txBody>
        </p:sp>
        <p:sp>
          <p:nvSpPr>
            <p:cNvPr id="62505" name="Line 41"/>
            <p:cNvSpPr>
              <a:spLocks noChangeShapeType="1"/>
            </p:cNvSpPr>
            <p:nvPr/>
          </p:nvSpPr>
          <p:spPr bwMode="auto">
            <a:xfrm flipH="1">
              <a:off x="2352" y="1296"/>
              <a:ext cx="13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lg" len="med"/>
            </a:ln>
            <a:effectLst/>
          </p:spPr>
          <p:txBody>
            <a:bodyPr wrap="none"/>
            <a:lstStyle/>
            <a:p>
              <a:endParaRPr lang="es-EC"/>
            </a:p>
          </p:txBody>
        </p:sp>
        <p:sp>
          <p:nvSpPr>
            <p:cNvPr id="62506" name="Text Box 42"/>
            <p:cNvSpPr txBox="1">
              <a:spLocks noChangeArrowheads="1"/>
            </p:cNvSpPr>
            <p:nvPr/>
          </p:nvSpPr>
          <p:spPr bwMode="auto">
            <a:xfrm>
              <a:off x="2930" y="1294"/>
              <a:ext cx="14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2400">
                  <a:latin typeface="Times New Roman" pitchFamily="18" charset="0"/>
                </a:rPr>
                <a:t>/</a:t>
              </a:r>
              <a:endParaRPr lang="es-ES" sz="2400">
                <a:latin typeface="Times New Roman" pitchFamily="18" charset="0"/>
              </a:endParaRPr>
            </a:p>
          </p:txBody>
        </p:sp>
        <p:sp>
          <p:nvSpPr>
            <p:cNvPr id="62507" name="Oval 43"/>
            <p:cNvSpPr>
              <a:spLocks noChangeArrowheads="1"/>
            </p:cNvSpPr>
            <p:nvPr/>
          </p:nvSpPr>
          <p:spPr bwMode="auto">
            <a:xfrm>
              <a:off x="3923" y="890"/>
              <a:ext cx="1679" cy="952"/>
            </a:xfrm>
            <a:prstGeom prst="ellipse">
              <a:avLst/>
            </a:prstGeom>
            <a:noFill/>
            <a:ln w="19050">
              <a:solidFill>
                <a:srgbClr val="FF4F4F"/>
              </a:solidFill>
              <a:round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endParaRPr lang="es-EC"/>
            </a:p>
          </p:txBody>
        </p:sp>
        <p:sp>
          <p:nvSpPr>
            <p:cNvPr id="62508" name="Text Box 44"/>
            <p:cNvSpPr txBox="1">
              <a:spLocks noChangeArrowheads="1"/>
            </p:cNvSpPr>
            <p:nvPr/>
          </p:nvSpPr>
          <p:spPr bwMode="auto">
            <a:xfrm>
              <a:off x="3742" y="2054"/>
              <a:ext cx="1093" cy="212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just">
                <a:spcBef>
                  <a:spcPct val="50000"/>
                </a:spcBef>
              </a:pPr>
              <a:r>
                <a:rPr lang="en-US" sz="1600">
                  <a:latin typeface="Times New Roman" pitchFamily="18" charset="0"/>
                </a:rPr>
                <a:t>Elasticidad de arco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38200" y="1916113"/>
            <a:ext cx="7924800" cy="4114800"/>
          </a:xfrm>
        </p:spPr>
        <p:txBody>
          <a:bodyPr/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es-MX" sz="2800" b="1">
                <a:latin typeface="Tahoma" pitchFamily="34" charset="0"/>
                <a:cs typeface="Tahoma" pitchFamily="34" charset="0"/>
              </a:rPr>
              <a:t>Elasticidad precio de la oferta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es-MX" sz="2800">
                <a:latin typeface="Tahoma" pitchFamily="34" charset="0"/>
                <a:cs typeface="Tahoma" pitchFamily="34" charset="0"/>
              </a:rPr>
              <a:t>La relación del cambio en porcentaje en la cantidad ofrecida al cambio en porcentaje en el precio, Ceteris Paribus.</a:t>
            </a:r>
          </a:p>
          <a:p>
            <a:pPr algn="just">
              <a:lnSpc>
                <a:spcPct val="90000"/>
              </a:lnSpc>
              <a:buFontTx/>
              <a:buNone/>
            </a:pPr>
            <a:endParaRPr lang="es-MX" sz="2800">
              <a:latin typeface="Tahoma" pitchFamily="34" charset="0"/>
              <a:cs typeface="Tahoma" pitchFamily="34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es-MX" sz="2800" b="1">
                <a:latin typeface="Tahoma" pitchFamily="34" charset="0"/>
                <a:cs typeface="Tahoma" pitchFamily="34" charset="0"/>
              </a:rPr>
              <a:t>Elasticidad ingreso de la demanda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es-MX" sz="2800">
                <a:latin typeface="Tahoma" pitchFamily="34" charset="0"/>
                <a:cs typeface="Tahoma" pitchFamily="34" charset="0"/>
              </a:rPr>
              <a:t>La relación al cambio en porcentaje en la cantidad demandada al cambio en porcentaje en el ingreso, Ceteris Paribus.</a:t>
            </a:r>
            <a:endParaRPr lang="es-ES" sz="280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34" name="Group 2"/>
          <p:cNvGrpSpPr>
            <a:grpSpLocks/>
          </p:cNvGrpSpPr>
          <p:nvPr/>
        </p:nvGrpSpPr>
        <p:grpSpPr bwMode="auto">
          <a:xfrm>
            <a:off x="1763713" y="908050"/>
            <a:ext cx="6480175" cy="5618163"/>
            <a:chOff x="930" y="119"/>
            <a:chExt cx="4082" cy="3992"/>
          </a:xfrm>
        </p:grpSpPr>
        <p:sp>
          <p:nvSpPr>
            <p:cNvPr id="18435" name="AutoShape 3"/>
            <p:cNvSpPr>
              <a:spLocks noChangeArrowheads="1"/>
            </p:cNvSpPr>
            <p:nvPr/>
          </p:nvSpPr>
          <p:spPr bwMode="auto">
            <a:xfrm>
              <a:off x="2245" y="3863"/>
              <a:ext cx="192" cy="248"/>
            </a:xfrm>
            <a:prstGeom prst="flowChartOffpageConnector">
              <a:avLst/>
            </a:prstGeom>
            <a:solidFill>
              <a:srgbClr val="0000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s-ES" b="1">
                  <a:solidFill>
                    <a:schemeClr val="bg1"/>
                  </a:solidFill>
                </a:rPr>
                <a:t>B</a:t>
              </a:r>
            </a:p>
          </p:txBody>
        </p:sp>
        <p:sp>
          <p:nvSpPr>
            <p:cNvPr id="18436" name="Rectangle 4"/>
            <p:cNvSpPr>
              <a:spLocks noChangeArrowheads="1"/>
            </p:cNvSpPr>
            <p:nvPr/>
          </p:nvSpPr>
          <p:spPr bwMode="auto">
            <a:xfrm>
              <a:off x="1746" y="528"/>
              <a:ext cx="1179" cy="272"/>
            </a:xfrm>
            <a:prstGeom prst="rect">
              <a:avLst/>
            </a:prstGeom>
            <a:solidFill>
              <a:srgbClr val="0000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s-ES" b="1">
                  <a:solidFill>
                    <a:schemeClr val="bg1"/>
                  </a:solidFill>
                </a:rPr>
                <a:t>Idea de inversión</a:t>
              </a:r>
            </a:p>
          </p:txBody>
        </p:sp>
        <p:sp>
          <p:nvSpPr>
            <p:cNvPr id="18437" name="AutoShape 5"/>
            <p:cNvSpPr>
              <a:spLocks noChangeArrowheads="1"/>
            </p:cNvSpPr>
            <p:nvPr/>
          </p:nvSpPr>
          <p:spPr bwMode="auto">
            <a:xfrm>
              <a:off x="1973" y="1480"/>
              <a:ext cx="726" cy="544"/>
            </a:xfrm>
            <a:prstGeom prst="flowChartDecision">
              <a:avLst/>
            </a:prstGeom>
            <a:solidFill>
              <a:srgbClr val="0000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s-ES" sz="900" b="1">
                  <a:solidFill>
                    <a:schemeClr val="bg1"/>
                  </a:solidFill>
                </a:rPr>
                <a:t>¿Es viable o </a:t>
              </a:r>
            </a:p>
            <a:p>
              <a:pPr algn="ctr"/>
              <a:r>
                <a:rPr lang="es-ES" sz="900" b="1">
                  <a:solidFill>
                    <a:schemeClr val="bg1"/>
                  </a:solidFill>
                </a:rPr>
                <a:t>no el proyecto?</a:t>
              </a:r>
            </a:p>
          </p:txBody>
        </p:sp>
        <p:sp>
          <p:nvSpPr>
            <p:cNvPr id="18438" name="AutoShape 6"/>
            <p:cNvSpPr>
              <a:spLocks noChangeArrowheads="1"/>
            </p:cNvSpPr>
            <p:nvPr/>
          </p:nvSpPr>
          <p:spPr bwMode="auto">
            <a:xfrm>
              <a:off x="3515" y="936"/>
              <a:ext cx="500" cy="453"/>
            </a:xfrm>
            <a:prstGeom prst="flowChartDocument">
              <a:avLst/>
            </a:prstGeom>
            <a:solidFill>
              <a:srgbClr val="0000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s-ES" sz="1200" b="1">
                  <a:solidFill>
                    <a:schemeClr val="bg1"/>
                  </a:solidFill>
                </a:rPr>
                <a:t>Perfil </a:t>
              </a:r>
            </a:p>
            <a:p>
              <a:pPr algn="ctr"/>
              <a:r>
                <a:rPr lang="es-ES" sz="1200" b="1">
                  <a:solidFill>
                    <a:schemeClr val="bg1"/>
                  </a:solidFill>
                </a:rPr>
                <a:t>del</a:t>
              </a:r>
            </a:p>
            <a:p>
              <a:pPr algn="ctr"/>
              <a:r>
                <a:rPr lang="es-ES" sz="1200" b="1">
                  <a:solidFill>
                    <a:schemeClr val="bg1"/>
                  </a:solidFill>
                </a:rPr>
                <a:t>proyecto</a:t>
              </a:r>
            </a:p>
          </p:txBody>
        </p:sp>
        <p:sp>
          <p:nvSpPr>
            <p:cNvPr id="18439" name="AutoShape 7"/>
            <p:cNvSpPr>
              <a:spLocks noChangeArrowheads="1"/>
            </p:cNvSpPr>
            <p:nvPr/>
          </p:nvSpPr>
          <p:spPr bwMode="auto">
            <a:xfrm>
              <a:off x="2018" y="119"/>
              <a:ext cx="590" cy="227"/>
            </a:xfrm>
            <a:prstGeom prst="flowChartTerminator">
              <a:avLst/>
            </a:prstGeom>
            <a:solidFill>
              <a:srgbClr val="0000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s-ES" b="1">
                  <a:solidFill>
                    <a:schemeClr val="bg1"/>
                  </a:solidFill>
                </a:rPr>
                <a:t>Inicio</a:t>
              </a:r>
            </a:p>
          </p:txBody>
        </p:sp>
        <p:sp>
          <p:nvSpPr>
            <p:cNvPr id="18440" name="Rectangle 8"/>
            <p:cNvSpPr>
              <a:spLocks noChangeArrowheads="1"/>
            </p:cNvSpPr>
            <p:nvPr/>
          </p:nvSpPr>
          <p:spPr bwMode="auto">
            <a:xfrm>
              <a:off x="1746" y="981"/>
              <a:ext cx="1180" cy="272"/>
            </a:xfrm>
            <a:prstGeom prst="rect">
              <a:avLst/>
            </a:prstGeom>
            <a:solidFill>
              <a:srgbClr val="0000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s-ES" b="1">
                  <a:solidFill>
                    <a:schemeClr val="bg1"/>
                  </a:solidFill>
                </a:rPr>
                <a:t>Perfil</a:t>
              </a:r>
            </a:p>
          </p:txBody>
        </p:sp>
        <p:sp>
          <p:nvSpPr>
            <p:cNvPr id="18441" name="Rectangle 9"/>
            <p:cNvSpPr>
              <a:spLocks noChangeArrowheads="1"/>
            </p:cNvSpPr>
            <p:nvPr/>
          </p:nvSpPr>
          <p:spPr bwMode="auto">
            <a:xfrm>
              <a:off x="1746" y="2206"/>
              <a:ext cx="1180" cy="317"/>
            </a:xfrm>
            <a:prstGeom prst="rect">
              <a:avLst/>
            </a:prstGeom>
            <a:solidFill>
              <a:srgbClr val="0000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s-ES" b="1">
                  <a:solidFill>
                    <a:schemeClr val="bg1"/>
                  </a:solidFill>
                </a:rPr>
                <a:t>Prefactibilidad</a:t>
              </a:r>
            </a:p>
          </p:txBody>
        </p:sp>
        <p:sp>
          <p:nvSpPr>
            <p:cNvPr id="18442" name="AutoShape 10"/>
            <p:cNvSpPr>
              <a:spLocks noChangeArrowheads="1"/>
            </p:cNvSpPr>
            <p:nvPr/>
          </p:nvSpPr>
          <p:spPr bwMode="auto">
            <a:xfrm>
              <a:off x="1995" y="2705"/>
              <a:ext cx="704" cy="544"/>
            </a:xfrm>
            <a:prstGeom prst="flowChartDecision">
              <a:avLst/>
            </a:prstGeom>
            <a:solidFill>
              <a:srgbClr val="0000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s-ES" sz="900" b="1">
                  <a:solidFill>
                    <a:schemeClr val="bg1"/>
                  </a:solidFill>
                </a:rPr>
                <a:t>¿Es viable o </a:t>
              </a:r>
            </a:p>
            <a:p>
              <a:pPr algn="ctr"/>
              <a:r>
                <a:rPr lang="es-ES" sz="900" b="1">
                  <a:solidFill>
                    <a:schemeClr val="bg1"/>
                  </a:solidFill>
                </a:rPr>
                <a:t>no el proyecto?</a:t>
              </a:r>
            </a:p>
          </p:txBody>
        </p:sp>
        <p:sp>
          <p:nvSpPr>
            <p:cNvPr id="18443" name="Rectangle 11"/>
            <p:cNvSpPr>
              <a:spLocks noChangeArrowheads="1"/>
            </p:cNvSpPr>
            <p:nvPr/>
          </p:nvSpPr>
          <p:spPr bwMode="auto">
            <a:xfrm>
              <a:off x="1746" y="3431"/>
              <a:ext cx="1180" cy="272"/>
            </a:xfrm>
            <a:prstGeom prst="rect">
              <a:avLst/>
            </a:prstGeom>
            <a:solidFill>
              <a:srgbClr val="0000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s-ES" b="1">
                  <a:solidFill>
                    <a:schemeClr val="bg1"/>
                  </a:solidFill>
                </a:rPr>
                <a:t>Factibilidad</a:t>
              </a:r>
            </a:p>
          </p:txBody>
        </p:sp>
        <p:sp>
          <p:nvSpPr>
            <p:cNvPr id="18444" name="AutoShape 12"/>
            <p:cNvSpPr>
              <a:spLocks noChangeArrowheads="1"/>
            </p:cNvSpPr>
            <p:nvPr/>
          </p:nvSpPr>
          <p:spPr bwMode="auto">
            <a:xfrm>
              <a:off x="3470" y="2160"/>
              <a:ext cx="635" cy="408"/>
            </a:xfrm>
            <a:prstGeom prst="flowChartDocument">
              <a:avLst/>
            </a:prstGeom>
            <a:solidFill>
              <a:srgbClr val="0000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s-ES" sz="1200" b="1">
                  <a:solidFill>
                    <a:schemeClr val="bg1"/>
                  </a:solidFill>
                </a:rPr>
                <a:t>Anteproyecto</a:t>
              </a:r>
            </a:p>
            <a:p>
              <a:pPr algn="ctr"/>
              <a:r>
                <a:rPr lang="es-ES" sz="1200" b="1">
                  <a:solidFill>
                    <a:schemeClr val="bg1"/>
                  </a:solidFill>
                </a:rPr>
                <a:t>preliminar</a:t>
              </a:r>
            </a:p>
          </p:txBody>
        </p:sp>
        <p:sp>
          <p:nvSpPr>
            <p:cNvPr id="18445" name="AutoShape 13"/>
            <p:cNvSpPr>
              <a:spLocks noChangeArrowheads="1"/>
            </p:cNvSpPr>
            <p:nvPr/>
          </p:nvSpPr>
          <p:spPr bwMode="auto">
            <a:xfrm>
              <a:off x="3470" y="3294"/>
              <a:ext cx="635" cy="499"/>
            </a:xfrm>
            <a:prstGeom prst="flowChartDocument">
              <a:avLst/>
            </a:prstGeom>
            <a:solidFill>
              <a:srgbClr val="0000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s-ES" sz="1200" b="1">
                  <a:solidFill>
                    <a:schemeClr val="bg1"/>
                  </a:solidFill>
                </a:rPr>
                <a:t>Anteproyecto</a:t>
              </a:r>
            </a:p>
            <a:p>
              <a:pPr algn="ctr"/>
              <a:r>
                <a:rPr lang="es-ES" sz="1200" b="1">
                  <a:solidFill>
                    <a:schemeClr val="bg1"/>
                  </a:solidFill>
                </a:rPr>
                <a:t>definitivo</a:t>
              </a:r>
            </a:p>
          </p:txBody>
        </p:sp>
        <p:sp>
          <p:nvSpPr>
            <p:cNvPr id="18446" name="Line 14"/>
            <p:cNvSpPr>
              <a:spLocks noChangeShapeType="1"/>
            </p:cNvSpPr>
            <p:nvPr/>
          </p:nvSpPr>
          <p:spPr bwMode="auto">
            <a:xfrm>
              <a:off x="2336" y="346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s-EC"/>
            </a:p>
          </p:txBody>
        </p:sp>
        <p:sp>
          <p:nvSpPr>
            <p:cNvPr id="18447" name="Line 15"/>
            <p:cNvSpPr>
              <a:spLocks noChangeShapeType="1"/>
            </p:cNvSpPr>
            <p:nvPr/>
          </p:nvSpPr>
          <p:spPr bwMode="auto">
            <a:xfrm>
              <a:off x="2336" y="800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s-EC"/>
            </a:p>
          </p:txBody>
        </p:sp>
        <p:sp>
          <p:nvSpPr>
            <p:cNvPr id="18448" name="Line 16"/>
            <p:cNvSpPr>
              <a:spLocks noChangeShapeType="1"/>
            </p:cNvSpPr>
            <p:nvPr/>
          </p:nvSpPr>
          <p:spPr bwMode="auto">
            <a:xfrm>
              <a:off x="2330" y="1253"/>
              <a:ext cx="6" cy="2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s-EC"/>
            </a:p>
          </p:txBody>
        </p:sp>
        <p:sp>
          <p:nvSpPr>
            <p:cNvPr id="18449" name="Line 17"/>
            <p:cNvSpPr>
              <a:spLocks noChangeShapeType="1"/>
            </p:cNvSpPr>
            <p:nvPr/>
          </p:nvSpPr>
          <p:spPr bwMode="auto">
            <a:xfrm>
              <a:off x="2336" y="2025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s-EC"/>
            </a:p>
          </p:txBody>
        </p:sp>
        <p:sp>
          <p:nvSpPr>
            <p:cNvPr id="18450" name="Line 18"/>
            <p:cNvSpPr>
              <a:spLocks noChangeShapeType="1"/>
            </p:cNvSpPr>
            <p:nvPr/>
          </p:nvSpPr>
          <p:spPr bwMode="auto">
            <a:xfrm>
              <a:off x="2336" y="2524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s-EC"/>
            </a:p>
          </p:txBody>
        </p:sp>
        <p:sp>
          <p:nvSpPr>
            <p:cNvPr id="18451" name="Line 19"/>
            <p:cNvSpPr>
              <a:spLocks noChangeShapeType="1"/>
            </p:cNvSpPr>
            <p:nvPr/>
          </p:nvSpPr>
          <p:spPr bwMode="auto">
            <a:xfrm>
              <a:off x="2336" y="3249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s-EC"/>
            </a:p>
          </p:txBody>
        </p:sp>
        <p:sp>
          <p:nvSpPr>
            <p:cNvPr id="18452" name="Line 20"/>
            <p:cNvSpPr>
              <a:spLocks noChangeShapeType="1"/>
            </p:cNvSpPr>
            <p:nvPr/>
          </p:nvSpPr>
          <p:spPr bwMode="auto">
            <a:xfrm>
              <a:off x="2336" y="3703"/>
              <a:ext cx="0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s-EC"/>
            </a:p>
          </p:txBody>
        </p:sp>
        <p:sp>
          <p:nvSpPr>
            <p:cNvPr id="18453" name="Line 21"/>
            <p:cNvSpPr>
              <a:spLocks noChangeShapeType="1"/>
            </p:cNvSpPr>
            <p:nvPr/>
          </p:nvSpPr>
          <p:spPr bwMode="auto">
            <a:xfrm>
              <a:off x="2926" y="1117"/>
              <a:ext cx="58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s-EC"/>
            </a:p>
          </p:txBody>
        </p:sp>
        <p:sp>
          <p:nvSpPr>
            <p:cNvPr id="18454" name="Line 22"/>
            <p:cNvSpPr>
              <a:spLocks noChangeShapeType="1"/>
            </p:cNvSpPr>
            <p:nvPr/>
          </p:nvSpPr>
          <p:spPr bwMode="auto">
            <a:xfrm>
              <a:off x="2926" y="2342"/>
              <a:ext cx="5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s-EC"/>
            </a:p>
          </p:txBody>
        </p:sp>
        <p:sp>
          <p:nvSpPr>
            <p:cNvPr id="18455" name="Line 23"/>
            <p:cNvSpPr>
              <a:spLocks noChangeShapeType="1"/>
            </p:cNvSpPr>
            <p:nvPr/>
          </p:nvSpPr>
          <p:spPr bwMode="auto">
            <a:xfrm>
              <a:off x="2926" y="3521"/>
              <a:ext cx="5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s-EC"/>
            </a:p>
          </p:txBody>
        </p:sp>
        <p:sp>
          <p:nvSpPr>
            <p:cNvPr id="18456" name="Line 24"/>
            <p:cNvSpPr>
              <a:spLocks noChangeShapeType="1"/>
            </p:cNvSpPr>
            <p:nvPr/>
          </p:nvSpPr>
          <p:spPr bwMode="auto">
            <a:xfrm flipH="1">
              <a:off x="1021" y="1752"/>
              <a:ext cx="9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C"/>
            </a:p>
          </p:txBody>
        </p:sp>
        <p:sp>
          <p:nvSpPr>
            <p:cNvPr id="18457" name="Line 25"/>
            <p:cNvSpPr>
              <a:spLocks noChangeShapeType="1"/>
            </p:cNvSpPr>
            <p:nvPr/>
          </p:nvSpPr>
          <p:spPr bwMode="auto">
            <a:xfrm>
              <a:off x="1021" y="1752"/>
              <a:ext cx="0" cy="20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s-EC"/>
            </a:p>
          </p:txBody>
        </p:sp>
        <p:sp>
          <p:nvSpPr>
            <p:cNvPr id="18458" name="Line 26"/>
            <p:cNvSpPr>
              <a:spLocks noChangeShapeType="1"/>
            </p:cNvSpPr>
            <p:nvPr/>
          </p:nvSpPr>
          <p:spPr bwMode="auto">
            <a:xfrm flipH="1">
              <a:off x="1021" y="2977"/>
              <a:ext cx="95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s-EC"/>
            </a:p>
          </p:txBody>
        </p:sp>
        <p:sp>
          <p:nvSpPr>
            <p:cNvPr id="18459" name="Text Box 27"/>
            <p:cNvSpPr txBox="1">
              <a:spLocks noChangeArrowheads="1"/>
            </p:cNvSpPr>
            <p:nvPr/>
          </p:nvSpPr>
          <p:spPr bwMode="auto">
            <a:xfrm>
              <a:off x="1383" y="1534"/>
              <a:ext cx="227" cy="195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 sz="1200" b="1">
                  <a:solidFill>
                    <a:schemeClr val="bg1"/>
                  </a:solidFill>
                </a:rPr>
                <a:t>SI</a:t>
              </a:r>
            </a:p>
          </p:txBody>
        </p:sp>
        <p:sp>
          <p:nvSpPr>
            <p:cNvPr id="18460" name="Text Box 28"/>
            <p:cNvSpPr txBox="1">
              <a:spLocks noChangeArrowheads="1"/>
            </p:cNvSpPr>
            <p:nvPr/>
          </p:nvSpPr>
          <p:spPr bwMode="auto">
            <a:xfrm>
              <a:off x="1383" y="2804"/>
              <a:ext cx="227" cy="195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 sz="1200" b="1">
                  <a:solidFill>
                    <a:schemeClr val="bg1"/>
                  </a:solidFill>
                </a:rPr>
                <a:t>SI</a:t>
              </a:r>
            </a:p>
          </p:txBody>
        </p:sp>
        <p:sp>
          <p:nvSpPr>
            <p:cNvPr id="18461" name="Rectangle 29"/>
            <p:cNvSpPr>
              <a:spLocks noChangeArrowheads="1"/>
            </p:cNvSpPr>
            <p:nvPr/>
          </p:nvSpPr>
          <p:spPr bwMode="auto">
            <a:xfrm>
              <a:off x="3469" y="1571"/>
              <a:ext cx="681" cy="317"/>
            </a:xfrm>
            <a:prstGeom prst="rect">
              <a:avLst/>
            </a:prstGeom>
            <a:solidFill>
              <a:srgbClr val="0000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s-ES" sz="1600" b="1">
                  <a:solidFill>
                    <a:schemeClr val="bg1"/>
                  </a:solidFill>
                </a:rPr>
                <a:t>Rechazar </a:t>
              </a:r>
            </a:p>
            <a:p>
              <a:pPr algn="ctr"/>
              <a:r>
                <a:rPr lang="es-ES" sz="1600" b="1">
                  <a:solidFill>
                    <a:schemeClr val="bg1"/>
                  </a:solidFill>
                </a:rPr>
                <a:t>o aplazar</a:t>
              </a:r>
            </a:p>
          </p:txBody>
        </p:sp>
        <p:sp>
          <p:nvSpPr>
            <p:cNvPr id="18462" name="Line 30"/>
            <p:cNvSpPr>
              <a:spLocks noChangeShapeType="1"/>
            </p:cNvSpPr>
            <p:nvPr/>
          </p:nvSpPr>
          <p:spPr bwMode="auto">
            <a:xfrm>
              <a:off x="2700" y="1752"/>
              <a:ext cx="77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s-EC"/>
            </a:p>
          </p:txBody>
        </p:sp>
        <p:sp>
          <p:nvSpPr>
            <p:cNvPr id="18463" name="Line 31"/>
            <p:cNvSpPr>
              <a:spLocks noChangeShapeType="1"/>
            </p:cNvSpPr>
            <p:nvPr/>
          </p:nvSpPr>
          <p:spPr bwMode="auto">
            <a:xfrm>
              <a:off x="2699" y="2977"/>
              <a:ext cx="77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s-EC"/>
            </a:p>
          </p:txBody>
        </p:sp>
        <p:sp>
          <p:nvSpPr>
            <p:cNvPr id="18464" name="Rectangle 32"/>
            <p:cNvSpPr>
              <a:spLocks noChangeArrowheads="1"/>
            </p:cNvSpPr>
            <p:nvPr/>
          </p:nvSpPr>
          <p:spPr bwMode="auto">
            <a:xfrm>
              <a:off x="3469" y="2795"/>
              <a:ext cx="681" cy="318"/>
            </a:xfrm>
            <a:prstGeom prst="rect">
              <a:avLst/>
            </a:prstGeom>
            <a:solidFill>
              <a:srgbClr val="0000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s-ES" sz="1600" b="1">
                  <a:solidFill>
                    <a:schemeClr val="bg1"/>
                  </a:solidFill>
                </a:rPr>
                <a:t>Rechazar </a:t>
              </a:r>
            </a:p>
            <a:p>
              <a:pPr algn="ctr"/>
              <a:r>
                <a:rPr lang="es-ES" sz="1600" b="1">
                  <a:solidFill>
                    <a:schemeClr val="bg1"/>
                  </a:solidFill>
                </a:rPr>
                <a:t>o aplazar</a:t>
              </a:r>
            </a:p>
          </p:txBody>
        </p:sp>
        <p:sp>
          <p:nvSpPr>
            <p:cNvPr id="18465" name="Text Box 33"/>
            <p:cNvSpPr txBox="1">
              <a:spLocks noChangeArrowheads="1"/>
            </p:cNvSpPr>
            <p:nvPr/>
          </p:nvSpPr>
          <p:spPr bwMode="auto">
            <a:xfrm>
              <a:off x="2790" y="1534"/>
              <a:ext cx="272" cy="195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 sz="1200" b="1">
                  <a:solidFill>
                    <a:schemeClr val="bg1"/>
                  </a:solidFill>
                </a:rPr>
                <a:t>NO</a:t>
              </a:r>
            </a:p>
          </p:txBody>
        </p:sp>
        <p:sp>
          <p:nvSpPr>
            <p:cNvPr id="18466" name="Text Box 34"/>
            <p:cNvSpPr txBox="1">
              <a:spLocks noChangeArrowheads="1"/>
            </p:cNvSpPr>
            <p:nvPr/>
          </p:nvSpPr>
          <p:spPr bwMode="auto">
            <a:xfrm>
              <a:off x="2790" y="2804"/>
              <a:ext cx="272" cy="195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 sz="1200" b="1">
                  <a:solidFill>
                    <a:schemeClr val="bg1"/>
                  </a:solidFill>
                </a:rPr>
                <a:t>NO</a:t>
              </a:r>
            </a:p>
          </p:txBody>
        </p:sp>
        <p:sp>
          <p:nvSpPr>
            <p:cNvPr id="18467" name="AutoShape 35"/>
            <p:cNvSpPr>
              <a:spLocks noChangeArrowheads="1"/>
            </p:cNvSpPr>
            <p:nvPr/>
          </p:nvSpPr>
          <p:spPr bwMode="auto">
            <a:xfrm>
              <a:off x="4422" y="1616"/>
              <a:ext cx="590" cy="227"/>
            </a:xfrm>
            <a:prstGeom prst="flowChartTerminator">
              <a:avLst/>
            </a:prstGeom>
            <a:solidFill>
              <a:srgbClr val="0000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s-ES" b="1">
                  <a:solidFill>
                    <a:schemeClr val="bg1"/>
                  </a:solidFill>
                </a:rPr>
                <a:t>Fin</a:t>
              </a:r>
            </a:p>
          </p:txBody>
        </p:sp>
        <p:sp>
          <p:nvSpPr>
            <p:cNvPr id="18468" name="AutoShape 36"/>
            <p:cNvSpPr>
              <a:spLocks noChangeArrowheads="1"/>
            </p:cNvSpPr>
            <p:nvPr/>
          </p:nvSpPr>
          <p:spPr bwMode="auto">
            <a:xfrm>
              <a:off x="4422" y="2841"/>
              <a:ext cx="590" cy="227"/>
            </a:xfrm>
            <a:prstGeom prst="flowChartTerminator">
              <a:avLst/>
            </a:prstGeom>
            <a:solidFill>
              <a:srgbClr val="0000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s-ES" b="1">
                  <a:solidFill>
                    <a:schemeClr val="bg1"/>
                  </a:solidFill>
                </a:rPr>
                <a:t>Fin</a:t>
              </a:r>
            </a:p>
          </p:txBody>
        </p:sp>
        <p:sp>
          <p:nvSpPr>
            <p:cNvPr id="18469" name="Line 37"/>
            <p:cNvSpPr>
              <a:spLocks noChangeShapeType="1"/>
            </p:cNvSpPr>
            <p:nvPr/>
          </p:nvSpPr>
          <p:spPr bwMode="auto">
            <a:xfrm flipV="1">
              <a:off x="4105" y="1752"/>
              <a:ext cx="31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s-EC"/>
            </a:p>
          </p:txBody>
        </p:sp>
        <p:sp>
          <p:nvSpPr>
            <p:cNvPr id="18470" name="Line 38"/>
            <p:cNvSpPr>
              <a:spLocks noChangeShapeType="1"/>
            </p:cNvSpPr>
            <p:nvPr/>
          </p:nvSpPr>
          <p:spPr bwMode="auto">
            <a:xfrm flipV="1">
              <a:off x="4105" y="2977"/>
              <a:ext cx="31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s-EC"/>
            </a:p>
          </p:txBody>
        </p:sp>
        <p:sp>
          <p:nvSpPr>
            <p:cNvPr id="18471" name="AutoShape 39"/>
            <p:cNvSpPr>
              <a:spLocks noChangeArrowheads="1"/>
            </p:cNvSpPr>
            <p:nvPr/>
          </p:nvSpPr>
          <p:spPr bwMode="auto">
            <a:xfrm>
              <a:off x="930" y="3839"/>
              <a:ext cx="192" cy="248"/>
            </a:xfrm>
            <a:prstGeom prst="flowChartOffpageConnector">
              <a:avLst/>
            </a:prstGeom>
            <a:solidFill>
              <a:srgbClr val="0000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s-ES" b="1">
                  <a:solidFill>
                    <a:schemeClr val="bg1"/>
                  </a:solidFill>
                </a:rPr>
                <a:t>A</a:t>
              </a:r>
            </a:p>
          </p:txBody>
        </p:sp>
      </p:grpSp>
      <p:sp>
        <p:nvSpPr>
          <p:cNvPr id="18472" name="Text Box 40"/>
          <p:cNvSpPr txBox="1">
            <a:spLocks noChangeArrowheads="1"/>
          </p:cNvSpPr>
          <p:nvPr/>
        </p:nvSpPr>
        <p:spPr bwMode="auto">
          <a:xfrm rot="16200000">
            <a:off x="-781843" y="4175919"/>
            <a:ext cx="2305050" cy="376237"/>
          </a:xfrm>
          <a:prstGeom prst="rect">
            <a:avLst/>
          </a:prstGeom>
          <a:solidFill>
            <a:srgbClr val="000099"/>
          </a:solidFill>
          <a:ln w="9525">
            <a:solidFill>
              <a:srgbClr val="000099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>
                <a:solidFill>
                  <a:schemeClr val="bg1"/>
                </a:solidFill>
              </a:rPr>
              <a:t>Evaluación ex-ante</a:t>
            </a:r>
          </a:p>
        </p:txBody>
      </p:sp>
      <p:sp>
        <p:nvSpPr>
          <p:cNvPr id="18473" name="AutoShape 41"/>
          <p:cNvSpPr>
            <a:spLocks/>
          </p:cNvSpPr>
          <p:nvPr/>
        </p:nvSpPr>
        <p:spPr bwMode="auto">
          <a:xfrm>
            <a:off x="609600" y="2073275"/>
            <a:ext cx="1514475" cy="4595813"/>
          </a:xfrm>
          <a:prstGeom prst="leftBrace">
            <a:avLst>
              <a:gd name="adj1" fmla="val 25288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C"/>
          </a:p>
        </p:txBody>
      </p:sp>
      <p:sp>
        <p:nvSpPr>
          <p:cNvPr id="18474" name="Text Box 42"/>
          <p:cNvSpPr txBox="1">
            <a:spLocks noChangeArrowheads="1"/>
          </p:cNvSpPr>
          <p:nvPr/>
        </p:nvSpPr>
        <p:spPr bwMode="auto">
          <a:xfrm>
            <a:off x="4572000" y="6272213"/>
            <a:ext cx="4572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000" b="1">
                <a:latin typeface="Tahoma" pitchFamily="34" charset="0"/>
              </a:rPr>
              <a:t>Ciclo de un proyecto de Inversión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6443663" y="981075"/>
            <a:ext cx="2305050" cy="863600"/>
          </a:xfrm>
        </p:spPr>
        <p:txBody>
          <a:bodyPr/>
          <a:lstStyle/>
          <a:p>
            <a:r>
              <a:rPr lang="es-MX" sz="200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ANTE TODO, AUSCULTAR EL PANORAMA</a:t>
            </a:r>
            <a:endParaRPr lang="es-ES" sz="200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6725" y="2601913"/>
            <a:ext cx="8137525" cy="3203575"/>
          </a:xfrm>
        </p:spPr>
        <p:txBody>
          <a:bodyPr anchorCtr="1">
            <a:spAutoFit/>
          </a:bodyPr>
          <a:lstStyle/>
          <a:p>
            <a:pPr algn="just">
              <a:lnSpc>
                <a:spcPct val="85000"/>
              </a:lnSpc>
              <a:spcBef>
                <a:spcPct val="0"/>
              </a:spcBef>
            </a:pPr>
            <a:r>
              <a:rPr lang="es-MX" sz="2400">
                <a:latin typeface="Tahoma" pitchFamily="34" charset="0"/>
                <a:cs typeface="Tahoma" pitchFamily="34" charset="0"/>
              </a:rPr>
              <a:t>ENTORNO GENERAL: Constituido por las variables y agentes que poseen un carácter agregado.</a:t>
            </a:r>
          </a:p>
          <a:p>
            <a:pPr algn="just">
              <a:lnSpc>
                <a:spcPct val="85000"/>
              </a:lnSpc>
              <a:spcBef>
                <a:spcPct val="0"/>
              </a:spcBef>
              <a:buFontTx/>
              <a:buNone/>
            </a:pPr>
            <a:endParaRPr lang="es-MX" sz="2400">
              <a:latin typeface="Tahoma" pitchFamily="34" charset="0"/>
              <a:cs typeface="Tahoma" pitchFamily="34" charset="0"/>
            </a:endParaRPr>
          </a:p>
          <a:p>
            <a:pPr algn="just">
              <a:lnSpc>
                <a:spcPct val="85000"/>
              </a:lnSpc>
              <a:spcBef>
                <a:spcPct val="0"/>
              </a:spcBef>
              <a:buFontTx/>
              <a:buNone/>
            </a:pPr>
            <a:endParaRPr lang="es-MX" sz="2400">
              <a:latin typeface="Tahoma" pitchFamily="34" charset="0"/>
              <a:cs typeface="Tahoma" pitchFamily="34" charset="0"/>
            </a:endParaRPr>
          </a:p>
          <a:p>
            <a:pPr algn="just">
              <a:lnSpc>
                <a:spcPct val="85000"/>
              </a:lnSpc>
              <a:spcBef>
                <a:spcPct val="0"/>
              </a:spcBef>
            </a:pPr>
            <a:r>
              <a:rPr lang="es-MX" sz="2400">
                <a:latin typeface="Tahoma" pitchFamily="34" charset="0"/>
                <a:cs typeface="Tahoma" pitchFamily="34" charset="0"/>
              </a:rPr>
              <a:t>ENTORNO MEDIO: Constituido por la industria o industrias en las cuales opera el proyecto.</a:t>
            </a:r>
          </a:p>
          <a:p>
            <a:pPr algn="just">
              <a:lnSpc>
                <a:spcPct val="85000"/>
              </a:lnSpc>
              <a:spcBef>
                <a:spcPct val="0"/>
              </a:spcBef>
            </a:pPr>
            <a:endParaRPr lang="es-MX" sz="2400">
              <a:latin typeface="Tahoma" pitchFamily="34" charset="0"/>
              <a:cs typeface="Tahoma" pitchFamily="34" charset="0"/>
            </a:endParaRPr>
          </a:p>
          <a:p>
            <a:pPr algn="just">
              <a:lnSpc>
                <a:spcPct val="85000"/>
              </a:lnSpc>
              <a:spcBef>
                <a:spcPct val="0"/>
              </a:spcBef>
            </a:pPr>
            <a:endParaRPr lang="es-MX" sz="2400">
              <a:latin typeface="Tahoma" pitchFamily="34" charset="0"/>
              <a:cs typeface="Tahoma" pitchFamily="34" charset="0"/>
            </a:endParaRPr>
          </a:p>
          <a:p>
            <a:pPr algn="just">
              <a:lnSpc>
                <a:spcPct val="85000"/>
              </a:lnSpc>
              <a:spcBef>
                <a:spcPct val="0"/>
              </a:spcBef>
            </a:pPr>
            <a:r>
              <a:rPr lang="es-MX" sz="2400">
                <a:latin typeface="Tahoma" pitchFamily="34" charset="0"/>
                <a:cs typeface="Tahoma" pitchFamily="34" charset="0"/>
              </a:rPr>
              <a:t>ENTORNO PRÓXIMO: Constituido por todas las variables y agentes vinculados estrechamente con el proyecto.</a:t>
            </a:r>
            <a:endParaRPr lang="es-ES" sz="2400">
              <a:latin typeface="Tahoma" pitchFamily="34" charset="0"/>
              <a:cs typeface="Tahoma" pitchFamily="34" charset="0"/>
            </a:endParaRPr>
          </a:p>
        </p:txBody>
      </p:sp>
      <p:sp>
        <p:nvSpPr>
          <p:cNvPr id="64516" name="Text Box 4"/>
          <p:cNvSpPr txBox="1">
            <a:spLocks noChangeArrowheads="1"/>
          </p:cNvSpPr>
          <p:nvPr/>
        </p:nvSpPr>
        <p:spPr bwMode="auto">
          <a:xfrm>
            <a:off x="611188" y="1052513"/>
            <a:ext cx="5105400" cy="641350"/>
          </a:xfrm>
          <a:prstGeom prst="rect">
            <a:avLst/>
          </a:prstGeom>
          <a:noFill/>
          <a:ln w="9525">
            <a:noFill/>
            <a:miter lim="800000"/>
            <a:headEnd/>
            <a:tailEnd type="none" w="lg" len="med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MX" sz="3600" b="1">
                <a:solidFill>
                  <a:srgbClr val="CC3300"/>
                </a:solidFill>
                <a:latin typeface="Tahoma" pitchFamily="34" charset="0"/>
                <a:cs typeface="Tahoma" pitchFamily="34" charset="0"/>
              </a:rPr>
              <a:t>Capas del entorno</a:t>
            </a:r>
            <a:endParaRPr lang="es-ES" sz="3600" b="1">
              <a:solidFill>
                <a:srgbClr val="CC3300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538" name="Group 2"/>
          <p:cNvGrpSpPr>
            <a:grpSpLocks/>
          </p:cNvGrpSpPr>
          <p:nvPr/>
        </p:nvGrpSpPr>
        <p:grpSpPr bwMode="auto">
          <a:xfrm>
            <a:off x="827088" y="304800"/>
            <a:ext cx="7391400" cy="6248400"/>
            <a:chOff x="816" y="192"/>
            <a:chExt cx="4656" cy="3936"/>
          </a:xfrm>
        </p:grpSpPr>
        <p:sp>
          <p:nvSpPr>
            <p:cNvPr id="65539" name="Oval 3"/>
            <p:cNvSpPr>
              <a:spLocks noChangeArrowheads="1"/>
            </p:cNvSpPr>
            <p:nvPr/>
          </p:nvSpPr>
          <p:spPr bwMode="auto">
            <a:xfrm>
              <a:off x="816" y="192"/>
              <a:ext cx="4656" cy="3936"/>
            </a:xfrm>
            <a:prstGeom prst="ellipse">
              <a:avLst/>
            </a:prstGeom>
            <a:solidFill>
              <a:srgbClr val="DDFFFF"/>
            </a:solidFill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 wrap="none" anchor="ctr"/>
            <a:lstStyle/>
            <a:p>
              <a:endParaRPr lang="es-EC"/>
            </a:p>
          </p:txBody>
        </p:sp>
        <p:sp>
          <p:nvSpPr>
            <p:cNvPr id="65540" name="Oval 4"/>
            <p:cNvSpPr>
              <a:spLocks noChangeArrowheads="1"/>
            </p:cNvSpPr>
            <p:nvPr/>
          </p:nvSpPr>
          <p:spPr bwMode="auto">
            <a:xfrm>
              <a:off x="1152" y="384"/>
              <a:ext cx="3936" cy="3504"/>
            </a:xfrm>
            <a:prstGeom prst="ellipse">
              <a:avLst/>
            </a:prstGeom>
            <a:solidFill>
              <a:srgbClr val="BBFFFF"/>
            </a:solidFill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 wrap="none" anchor="ctr"/>
            <a:lstStyle/>
            <a:p>
              <a:endParaRPr lang="es-EC"/>
            </a:p>
          </p:txBody>
        </p:sp>
        <p:sp>
          <p:nvSpPr>
            <p:cNvPr id="65541" name="Oval 5"/>
            <p:cNvSpPr>
              <a:spLocks noChangeArrowheads="1"/>
            </p:cNvSpPr>
            <p:nvPr/>
          </p:nvSpPr>
          <p:spPr bwMode="auto">
            <a:xfrm>
              <a:off x="1440" y="624"/>
              <a:ext cx="3408" cy="3072"/>
            </a:xfrm>
            <a:prstGeom prst="ellipse">
              <a:avLst/>
            </a:prstGeom>
            <a:solidFill>
              <a:srgbClr val="B7FFFF"/>
            </a:solidFill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 wrap="none" anchor="ctr"/>
            <a:lstStyle/>
            <a:p>
              <a:endParaRPr lang="es-EC"/>
            </a:p>
          </p:txBody>
        </p:sp>
        <p:sp>
          <p:nvSpPr>
            <p:cNvPr id="65542" name="Oval 6"/>
            <p:cNvSpPr>
              <a:spLocks noChangeArrowheads="1"/>
            </p:cNvSpPr>
            <p:nvPr/>
          </p:nvSpPr>
          <p:spPr bwMode="auto">
            <a:xfrm>
              <a:off x="1584" y="768"/>
              <a:ext cx="3168" cy="2784"/>
            </a:xfrm>
            <a:prstGeom prst="ellipse">
              <a:avLst/>
            </a:prstGeom>
            <a:solidFill>
              <a:srgbClr val="89FFFF"/>
            </a:solidFill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 wrap="none" anchor="ctr"/>
            <a:lstStyle/>
            <a:p>
              <a:endParaRPr lang="es-EC"/>
            </a:p>
          </p:txBody>
        </p:sp>
        <p:sp>
          <p:nvSpPr>
            <p:cNvPr id="65543" name="Oval 7"/>
            <p:cNvSpPr>
              <a:spLocks noChangeArrowheads="1"/>
            </p:cNvSpPr>
            <p:nvPr/>
          </p:nvSpPr>
          <p:spPr bwMode="auto">
            <a:xfrm>
              <a:off x="1680" y="864"/>
              <a:ext cx="2976" cy="2592"/>
            </a:xfrm>
            <a:prstGeom prst="ellipse">
              <a:avLst/>
            </a:prstGeom>
            <a:solidFill>
              <a:srgbClr val="31FFFF"/>
            </a:solidFill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 wrap="none" anchor="ctr"/>
            <a:lstStyle/>
            <a:p>
              <a:endParaRPr lang="es-EC"/>
            </a:p>
          </p:txBody>
        </p:sp>
        <p:sp>
          <p:nvSpPr>
            <p:cNvPr id="65544" name="Oval 8"/>
            <p:cNvSpPr>
              <a:spLocks noChangeArrowheads="1"/>
            </p:cNvSpPr>
            <p:nvPr/>
          </p:nvSpPr>
          <p:spPr bwMode="auto">
            <a:xfrm>
              <a:off x="1776" y="960"/>
              <a:ext cx="2784" cy="2352"/>
            </a:xfrm>
            <a:prstGeom prst="ellipse">
              <a:avLst/>
            </a:prstGeom>
            <a:solidFill>
              <a:srgbClr val="00FAF4"/>
            </a:solidFill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 wrap="none" anchor="ctr"/>
            <a:lstStyle/>
            <a:p>
              <a:endParaRPr lang="es-EC"/>
            </a:p>
          </p:txBody>
        </p:sp>
        <p:sp>
          <p:nvSpPr>
            <p:cNvPr id="65545" name="Oval 9"/>
            <p:cNvSpPr>
              <a:spLocks noChangeArrowheads="1"/>
            </p:cNvSpPr>
            <p:nvPr/>
          </p:nvSpPr>
          <p:spPr bwMode="auto">
            <a:xfrm>
              <a:off x="1872" y="1104"/>
              <a:ext cx="2592" cy="2064"/>
            </a:xfrm>
            <a:prstGeom prst="ellipse">
              <a:avLst/>
            </a:prstGeom>
            <a:solidFill>
              <a:srgbClr val="00E9E4"/>
            </a:solidFill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 wrap="none" anchor="ctr"/>
            <a:lstStyle/>
            <a:p>
              <a:endParaRPr lang="es-EC"/>
            </a:p>
          </p:txBody>
        </p:sp>
        <p:sp>
          <p:nvSpPr>
            <p:cNvPr id="65546" name="Oval 10"/>
            <p:cNvSpPr>
              <a:spLocks noChangeArrowheads="1"/>
            </p:cNvSpPr>
            <p:nvPr/>
          </p:nvSpPr>
          <p:spPr bwMode="auto">
            <a:xfrm>
              <a:off x="2400" y="1584"/>
              <a:ext cx="1536" cy="1152"/>
            </a:xfrm>
            <a:prstGeom prst="ellipse">
              <a:avLst/>
            </a:prstGeom>
            <a:solidFill>
              <a:srgbClr val="00B2AE"/>
            </a:solidFill>
            <a:ln w="9525">
              <a:solidFill>
                <a:schemeClr val="tx1"/>
              </a:solidFill>
              <a:miter lim="800000"/>
              <a:headEnd/>
              <a:tailEnd type="none" w="lg" len="med"/>
            </a:ln>
            <a:effectLst/>
          </p:spPr>
          <p:txBody>
            <a:bodyPr wrap="none" anchor="ctr"/>
            <a:lstStyle/>
            <a:p>
              <a:endParaRPr lang="es-EC"/>
            </a:p>
          </p:txBody>
        </p:sp>
        <p:sp>
          <p:nvSpPr>
            <p:cNvPr id="65547" name="AutoShape 11"/>
            <p:cNvSpPr>
              <a:spLocks noChangeArrowheads="1"/>
            </p:cNvSpPr>
            <p:nvPr/>
          </p:nvSpPr>
          <p:spPr bwMode="auto">
            <a:xfrm>
              <a:off x="2784" y="2016"/>
              <a:ext cx="768" cy="288"/>
            </a:xfrm>
            <a:prstGeom prst="flowChartAlternateProcess">
              <a:avLst/>
            </a:prstGeom>
            <a:solidFill>
              <a:srgbClr val="00E5E0"/>
            </a:solidFill>
            <a:ln w="28575">
              <a:solidFill>
                <a:schemeClr val="tx1"/>
              </a:solidFill>
              <a:miter lim="800000"/>
              <a:headEnd/>
              <a:tailEnd type="none" w="lg" len="med"/>
            </a:ln>
            <a:effectLst/>
          </p:spPr>
          <p:txBody>
            <a:bodyPr wrap="none" anchor="ctr"/>
            <a:lstStyle/>
            <a:p>
              <a:pPr algn="ctr"/>
              <a:r>
                <a:rPr lang="es-MX" sz="1200">
                  <a:latin typeface="Tahoma" pitchFamily="34" charset="0"/>
                </a:rPr>
                <a:t>PROYECTO</a:t>
              </a:r>
              <a:endParaRPr lang="es-ES" sz="1200">
                <a:latin typeface="Tahoma" pitchFamily="34" charset="0"/>
              </a:endParaRPr>
            </a:p>
          </p:txBody>
        </p:sp>
        <p:sp>
          <p:nvSpPr>
            <p:cNvPr id="65548" name="Text Box 12"/>
            <p:cNvSpPr txBox="1">
              <a:spLocks noChangeArrowheads="1"/>
            </p:cNvSpPr>
            <p:nvPr/>
          </p:nvSpPr>
          <p:spPr bwMode="auto">
            <a:xfrm>
              <a:off x="2592" y="1698"/>
              <a:ext cx="864" cy="3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15000"/>
                </a:spcBef>
              </a:pPr>
              <a:r>
                <a:rPr lang="es-MX" sz="1200">
                  <a:latin typeface="Tahoma" pitchFamily="34" charset="0"/>
                </a:rPr>
                <a:t>Competidores </a:t>
              </a:r>
            </a:p>
            <a:p>
              <a:pPr>
                <a:spcBef>
                  <a:spcPct val="15000"/>
                </a:spcBef>
              </a:pPr>
              <a:r>
                <a:rPr lang="es-MX" sz="1200">
                  <a:latin typeface="Tahoma" pitchFamily="34" charset="0"/>
                </a:rPr>
                <a:t>Directos</a:t>
              </a:r>
              <a:endParaRPr lang="es-ES" sz="1200">
                <a:latin typeface="Tahoma" pitchFamily="34" charset="0"/>
              </a:endParaRPr>
            </a:p>
          </p:txBody>
        </p:sp>
        <p:sp>
          <p:nvSpPr>
            <p:cNvPr id="65549" name="Text Box 13"/>
            <p:cNvSpPr txBox="1">
              <a:spLocks noChangeArrowheads="1"/>
            </p:cNvSpPr>
            <p:nvPr/>
          </p:nvSpPr>
          <p:spPr bwMode="auto">
            <a:xfrm>
              <a:off x="3424" y="1661"/>
              <a:ext cx="110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1200" b="1">
                  <a:latin typeface="Tahoma" pitchFamily="34" charset="0"/>
                </a:rPr>
                <a:t>ENTORNO PRÓXIMO.</a:t>
              </a:r>
              <a:endParaRPr lang="es-ES" sz="1200" b="1">
                <a:latin typeface="Tahoma" pitchFamily="34" charset="0"/>
              </a:endParaRPr>
            </a:p>
          </p:txBody>
        </p:sp>
        <p:sp>
          <p:nvSpPr>
            <p:cNvPr id="65550" name="Text Box 14"/>
            <p:cNvSpPr txBox="1">
              <a:spLocks noChangeArrowheads="1"/>
            </p:cNvSpPr>
            <p:nvPr/>
          </p:nvSpPr>
          <p:spPr bwMode="auto">
            <a:xfrm>
              <a:off x="3600" y="1968"/>
              <a:ext cx="768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1200">
                  <a:latin typeface="Tahoma" pitchFamily="34" charset="0"/>
                </a:rPr>
                <a:t>Tecnología</a:t>
              </a:r>
              <a:endParaRPr lang="es-ES" sz="1200">
                <a:latin typeface="Tahoma" pitchFamily="34" charset="0"/>
              </a:endParaRPr>
            </a:p>
          </p:txBody>
        </p:sp>
        <p:sp>
          <p:nvSpPr>
            <p:cNvPr id="65551" name="Text Box 15"/>
            <p:cNvSpPr txBox="1">
              <a:spLocks noChangeArrowheads="1"/>
            </p:cNvSpPr>
            <p:nvPr/>
          </p:nvSpPr>
          <p:spPr bwMode="auto">
            <a:xfrm>
              <a:off x="2496" y="2304"/>
              <a:ext cx="768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1200">
                  <a:latin typeface="Tahoma" pitchFamily="34" charset="0"/>
                </a:rPr>
                <a:t>Consumidores</a:t>
              </a:r>
              <a:endParaRPr lang="es-ES" sz="1200">
                <a:latin typeface="Tahoma" pitchFamily="34" charset="0"/>
              </a:endParaRPr>
            </a:p>
          </p:txBody>
        </p:sp>
        <p:sp>
          <p:nvSpPr>
            <p:cNvPr id="65552" name="Text Box 16"/>
            <p:cNvSpPr txBox="1">
              <a:spLocks noChangeArrowheads="1"/>
            </p:cNvSpPr>
            <p:nvPr/>
          </p:nvSpPr>
          <p:spPr bwMode="auto">
            <a:xfrm>
              <a:off x="2880" y="2496"/>
              <a:ext cx="720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1200">
                  <a:latin typeface="Tahoma" pitchFamily="34" charset="0"/>
                </a:rPr>
                <a:t>Proveedores</a:t>
              </a:r>
              <a:endParaRPr lang="es-ES" sz="1200">
                <a:latin typeface="Tahoma" pitchFamily="34" charset="0"/>
              </a:endParaRPr>
            </a:p>
          </p:txBody>
        </p:sp>
        <p:sp>
          <p:nvSpPr>
            <p:cNvPr id="65553" name="Text Box 17"/>
            <p:cNvSpPr txBox="1">
              <a:spLocks noChangeArrowheads="1"/>
            </p:cNvSpPr>
            <p:nvPr/>
          </p:nvSpPr>
          <p:spPr bwMode="auto">
            <a:xfrm>
              <a:off x="3840" y="2256"/>
              <a:ext cx="528" cy="3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15000"/>
                </a:spcBef>
              </a:pPr>
              <a:r>
                <a:rPr lang="es-MX" sz="1200">
                  <a:latin typeface="Tahoma" pitchFamily="34" charset="0"/>
                </a:rPr>
                <a:t>Política </a:t>
              </a:r>
            </a:p>
            <a:p>
              <a:pPr>
                <a:spcBef>
                  <a:spcPct val="15000"/>
                </a:spcBef>
              </a:pPr>
              <a:r>
                <a:rPr lang="es-MX" sz="1200">
                  <a:latin typeface="Tahoma" pitchFamily="34" charset="0"/>
                </a:rPr>
                <a:t>Sectorial</a:t>
              </a:r>
              <a:endParaRPr lang="es-ES" sz="1200">
                <a:latin typeface="Tahoma" pitchFamily="34" charset="0"/>
              </a:endParaRPr>
            </a:p>
          </p:txBody>
        </p:sp>
        <p:sp>
          <p:nvSpPr>
            <p:cNvPr id="65554" name="Text Box 18"/>
            <p:cNvSpPr txBox="1">
              <a:spLocks noChangeArrowheads="1"/>
            </p:cNvSpPr>
            <p:nvPr/>
          </p:nvSpPr>
          <p:spPr bwMode="auto">
            <a:xfrm>
              <a:off x="2544" y="1152"/>
              <a:ext cx="816" cy="3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15000"/>
                </a:spcBef>
              </a:pPr>
              <a:r>
                <a:rPr lang="es-MX" sz="1200">
                  <a:latin typeface="Tahoma" pitchFamily="34" charset="0"/>
                </a:rPr>
                <a:t>Competidores</a:t>
              </a:r>
            </a:p>
            <a:p>
              <a:pPr>
                <a:spcBef>
                  <a:spcPct val="15000"/>
                </a:spcBef>
              </a:pPr>
              <a:r>
                <a:rPr lang="es-MX" sz="1200">
                  <a:latin typeface="Tahoma" pitchFamily="34" charset="0"/>
                </a:rPr>
                <a:t>Indirectos</a:t>
              </a:r>
              <a:endParaRPr lang="es-ES" sz="1200">
                <a:latin typeface="Tahoma" pitchFamily="34" charset="0"/>
              </a:endParaRPr>
            </a:p>
          </p:txBody>
        </p:sp>
        <p:sp>
          <p:nvSpPr>
            <p:cNvPr id="65555" name="Text Box 19"/>
            <p:cNvSpPr txBox="1">
              <a:spLocks noChangeArrowheads="1"/>
            </p:cNvSpPr>
            <p:nvPr/>
          </p:nvSpPr>
          <p:spPr bwMode="auto">
            <a:xfrm>
              <a:off x="2736" y="2832"/>
              <a:ext cx="1008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1200">
                  <a:latin typeface="Tahoma" pitchFamily="34" charset="0"/>
                </a:rPr>
                <a:t>Sistema Financiero</a:t>
              </a:r>
              <a:endParaRPr lang="es-ES" sz="1200">
                <a:latin typeface="Tahoma" pitchFamily="34" charset="0"/>
              </a:endParaRPr>
            </a:p>
          </p:txBody>
        </p:sp>
        <p:sp>
          <p:nvSpPr>
            <p:cNvPr id="65556" name="Text Box 20"/>
            <p:cNvSpPr txBox="1">
              <a:spLocks noChangeArrowheads="1"/>
            </p:cNvSpPr>
            <p:nvPr/>
          </p:nvSpPr>
          <p:spPr bwMode="auto">
            <a:xfrm>
              <a:off x="3560" y="1298"/>
              <a:ext cx="998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1200" b="1">
                  <a:latin typeface="Tahoma" pitchFamily="34" charset="0"/>
                </a:rPr>
                <a:t>ENTORNO MEDIO</a:t>
              </a:r>
              <a:endParaRPr lang="es-ES" sz="1200" b="1">
                <a:latin typeface="Tahoma" pitchFamily="34" charset="0"/>
              </a:endParaRPr>
            </a:p>
          </p:txBody>
        </p:sp>
        <p:sp>
          <p:nvSpPr>
            <p:cNvPr id="65557" name="Text Box 21"/>
            <p:cNvSpPr txBox="1">
              <a:spLocks noChangeArrowheads="1"/>
            </p:cNvSpPr>
            <p:nvPr/>
          </p:nvSpPr>
          <p:spPr bwMode="auto">
            <a:xfrm>
              <a:off x="4512" y="960"/>
              <a:ext cx="86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1200">
                  <a:latin typeface="Tahoma" pitchFamily="34" charset="0"/>
                </a:rPr>
                <a:t>ENTORNO </a:t>
              </a:r>
              <a:r>
                <a:rPr lang="es-MX" sz="1200" b="1">
                  <a:latin typeface="Tahoma" pitchFamily="34" charset="0"/>
                </a:rPr>
                <a:t>GENERAL</a:t>
              </a:r>
              <a:r>
                <a:rPr lang="es-MX" sz="1200">
                  <a:latin typeface="Tahoma" pitchFamily="34" charset="0"/>
                </a:rPr>
                <a:t>.</a:t>
              </a:r>
              <a:endParaRPr lang="es-ES" sz="1200">
                <a:latin typeface="Tahoma" pitchFamily="34" charset="0"/>
              </a:endParaRPr>
            </a:p>
          </p:txBody>
        </p:sp>
        <p:sp>
          <p:nvSpPr>
            <p:cNvPr id="65558" name="Text Box 22"/>
            <p:cNvSpPr txBox="1">
              <a:spLocks noChangeArrowheads="1"/>
            </p:cNvSpPr>
            <p:nvPr/>
          </p:nvSpPr>
          <p:spPr bwMode="auto">
            <a:xfrm>
              <a:off x="4800" y="2160"/>
              <a:ext cx="480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1200">
                  <a:latin typeface="Tahoma" pitchFamily="34" charset="0"/>
                </a:rPr>
                <a:t>Empleo</a:t>
              </a:r>
              <a:endParaRPr lang="es-ES" sz="1200">
                <a:latin typeface="Tahoma" pitchFamily="34" charset="0"/>
              </a:endParaRPr>
            </a:p>
          </p:txBody>
        </p:sp>
        <p:sp>
          <p:nvSpPr>
            <p:cNvPr id="65559" name="Text Box 23"/>
            <p:cNvSpPr txBox="1">
              <a:spLocks noChangeArrowheads="1"/>
            </p:cNvSpPr>
            <p:nvPr/>
          </p:nvSpPr>
          <p:spPr bwMode="auto">
            <a:xfrm>
              <a:off x="4128" y="3552"/>
              <a:ext cx="720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1200">
                  <a:latin typeface="Tahoma" pitchFamily="34" charset="0"/>
                </a:rPr>
                <a:t>Gobierno</a:t>
              </a:r>
              <a:endParaRPr lang="es-ES" sz="1200">
                <a:latin typeface="Tahoma" pitchFamily="34" charset="0"/>
              </a:endParaRPr>
            </a:p>
          </p:txBody>
        </p:sp>
        <p:sp>
          <p:nvSpPr>
            <p:cNvPr id="65560" name="Text Box 24"/>
            <p:cNvSpPr txBox="1">
              <a:spLocks noChangeArrowheads="1"/>
            </p:cNvSpPr>
            <p:nvPr/>
          </p:nvSpPr>
          <p:spPr bwMode="auto">
            <a:xfrm>
              <a:off x="1008" y="2352"/>
              <a:ext cx="57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1200">
                  <a:latin typeface="Tahoma" pitchFamily="34" charset="0"/>
                </a:rPr>
                <a:t>Inflación</a:t>
              </a:r>
              <a:endParaRPr lang="es-ES" sz="1200">
                <a:latin typeface="Tahoma" pitchFamily="34" charset="0"/>
              </a:endParaRPr>
            </a:p>
          </p:txBody>
        </p:sp>
        <p:sp>
          <p:nvSpPr>
            <p:cNvPr id="65561" name="Text Box 25"/>
            <p:cNvSpPr txBox="1">
              <a:spLocks noChangeArrowheads="1"/>
            </p:cNvSpPr>
            <p:nvPr/>
          </p:nvSpPr>
          <p:spPr bwMode="auto">
            <a:xfrm>
              <a:off x="1008" y="1392"/>
              <a:ext cx="672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MX" sz="1200">
                  <a:latin typeface="Tahoma" pitchFamily="34" charset="0"/>
                </a:rPr>
                <a:t>Educación</a:t>
              </a:r>
              <a:endParaRPr lang="es-ES" sz="1200">
                <a:latin typeface="Tahoma" pitchFamily="34" charset="0"/>
              </a:endParaRPr>
            </a:p>
          </p:txBody>
        </p:sp>
        <p:sp>
          <p:nvSpPr>
            <p:cNvPr id="65562" name="Text Box 26"/>
            <p:cNvSpPr txBox="1">
              <a:spLocks noChangeArrowheads="1"/>
            </p:cNvSpPr>
            <p:nvPr/>
          </p:nvSpPr>
          <p:spPr bwMode="auto">
            <a:xfrm>
              <a:off x="1344" y="768"/>
              <a:ext cx="480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lg" len="med"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s-MX" sz="1200">
                  <a:latin typeface="Tahoma" pitchFamily="34" charset="0"/>
                </a:rPr>
                <a:t>PIB</a:t>
              </a:r>
              <a:endParaRPr lang="es-ES" sz="1200">
                <a:latin typeface="Tahoma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08050"/>
            <a:ext cx="7772400" cy="720725"/>
          </a:xfrm>
        </p:spPr>
        <p:txBody>
          <a:bodyPr/>
          <a:lstStyle/>
          <a:p>
            <a:r>
              <a:rPr lang="es-MX" sz="3200">
                <a:solidFill>
                  <a:srgbClr val="CC3300"/>
                </a:solidFill>
                <a:latin typeface="Tahoma" pitchFamily="34" charset="0"/>
                <a:cs typeface="Tahoma" pitchFamily="34" charset="0"/>
              </a:rPr>
              <a:t>¿Cómo funciona el entorno?</a:t>
            </a:r>
            <a:endParaRPr lang="es-ES" sz="3200">
              <a:solidFill>
                <a:srgbClr val="CC33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005013"/>
            <a:ext cx="8064500" cy="4519612"/>
          </a:xfrm>
        </p:spPr>
        <p:txBody>
          <a:bodyPr/>
          <a:lstStyle/>
          <a:p>
            <a:pPr marL="609600" indent="-609600" algn="just">
              <a:lnSpc>
                <a:spcPct val="80000"/>
              </a:lnSpc>
              <a:buFont typeface="Monotype Sorts" pitchFamily="1" charset="2"/>
              <a:buAutoNum type="arabicPeriod"/>
            </a:pPr>
            <a:r>
              <a:rPr lang="es-MX" sz="2600">
                <a:latin typeface="Tahoma" pitchFamily="34" charset="0"/>
                <a:cs typeface="Tahoma" pitchFamily="34" charset="0"/>
              </a:rPr>
              <a:t>COMPLEJIDAD: Depende del número de variables que lo constituyen y que efectivamente intervienen con el proyecto.</a:t>
            </a:r>
          </a:p>
          <a:p>
            <a:pPr marL="609600" indent="-609600" algn="just">
              <a:lnSpc>
                <a:spcPct val="80000"/>
              </a:lnSpc>
              <a:buFont typeface="Monotype Sorts" pitchFamily="1" charset="2"/>
              <a:buAutoNum type="arabicPeriod"/>
            </a:pPr>
            <a:endParaRPr lang="es-MX" sz="2600">
              <a:latin typeface="Tahoma" pitchFamily="34" charset="0"/>
              <a:cs typeface="Tahoma" pitchFamily="34" charset="0"/>
            </a:endParaRPr>
          </a:p>
          <a:p>
            <a:pPr marL="609600" indent="-609600" algn="just">
              <a:lnSpc>
                <a:spcPct val="80000"/>
              </a:lnSpc>
              <a:buFont typeface="Monotype Sorts" pitchFamily="1" charset="2"/>
              <a:buNone/>
            </a:pPr>
            <a:r>
              <a:rPr lang="es-MX" sz="2600">
                <a:latin typeface="Tahoma" pitchFamily="34" charset="0"/>
                <a:cs typeface="Tahoma" pitchFamily="34" charset="0"/>
              </a:rPr>
              <a:t>2. DINÁMICA: Con qué rapidez cambian tanto las variables que lo componen como la relación entre ellas: Volatilidad y Estabilidad</a:t>
            </a:r>
          </a:p>
          <a:p>
            <a:pPr marL="609600" indent="-609600" algn="just">
              <a:lnSpc>
                <a:spcPct val="80000"/>
              </a:lnSpc>
              <a:buFont typeface="Monotype Sorts" pitchFamily="1" charset="2"/>
              <a:buNone/>
            </a:pPr>
            <a:endParaRPr lang="es-MX" sz="2600">
              <a:latin typeface="Tahoma" pitchFamily="34" charset="0"/>
              <a:cs typeface="Tahoma" pitchFamily="34" charset="0"/>
            </a:endParaRPr>
          </a:p>
          <a:p>
            <a:pPr marL="609600" indent="-609600" algn="just">
              <a:lnSpc>
                <a:spcPct val="80000"/>
              </a:lnSpc>
              <a:buFont typeface="Monotype Sorts" pitchFamily="1" charset="2"/>
              <a:buNone/>
            </a:pPr>
            <a:r>
              <a:rPr lang="es-MX" sz="2600">
                <a:latin typeface="Tahoma" pitchFamily="34" charset="0"/>
                <a:cs typeface="Tahoma" pitchFamily="34" charset="0"/>
              </a:rPr>
              <a:t>3. TURBULENCIA:  Es la medida de aleatoriedad del estado entorno.</a:t>
            </a:r>
          </a:p>
          <a:p>
            <a:pPr marL="609600" indent="-609600" algn="just">
              <a:lnSpc>
                <a:spcPct val="80000"/>
              </a:lnSpc>
            </a:pPr>
            <a:r>
              <a:rPr lang="es-MX" sz="2600">
                <a:latin typeface="Tahoma" pitchFamily="34" charset="0"/>
                <a:cs typeface="Tahoma" pitchFamily="34" charset="0"/>
              </a:rPr>
              <a:t>Riesgo </a:t>
            </a:r>
          </a:p>
          <a:p>
            <a:pPr marL="609600" indent="-609600" algn="just">
              <a:lnSpc>
                <a:spcPct val="80000"/>
              </a:lnSpc>
            </a:pPr>
            <a:r>
              <a:rPr lang="es-MX" sz="2600">
                <a:latin typeface="Tahoma" pitchFamily="34" charset="0"/>
                <a:cs typeface="Tahoma" pitchFamily="34" charset="0"/>
              </a:rPr>
              <a:t>Incertidumbre</a:t>
            </a:r>
            <a:endParaRPr lang="es-ES" sz="260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123950"/>
            <a:ext cx="7772400" cy="609600"/>
          </a:xfrm>
        </p:spPr>
        <p:txBody>
          <a:bodyPr/>
          <a:lstStyle/>
          <a:p>
            <a:r>
              <a:rPr lang="es-MX" sz="3200">
                <a:solidFill>
                  <a:srgbClr val="CC3300"/>
                </a:solidFill>
                <a:latin typeface="Tahoma" pitchFamily="34" charset="0"/>
                <a:cs typeface="Tahoma" pitchFamily="34" charset="0"/>
              </a:rPr>
              <a:t>¿Cómo hacer el análisis del entorno?</a:t>
            </a:r>
            <a:endParaRPr lang="es-ES" sz="3200">
              <a:solidFill>
                <a:srgbClr val="CC33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060575"/>
            <a:ext cx="7772400" cy="4176713"/>
          </a:xfrm>
        </p:spPr>
        <p:txBody>
          <a:bodyPr/>
          <a:lstStyle/>
          <a:p>
            <a:pPr marL="609600" indent="-609600" algn="just">
              <a:lnSpc>
                <a:spcPct val="90000"/>
              </a:lnSpc>
              <a:buFont typeface="Monotype Sorts" pitchFamily="1" charset="2"/>
              <a:buAutoNum type="arabicPeriod"/>
            </a:pPr>
            <a:r>
              <a:rPr lang="es-MX" sz="2800">
                <a:latin typeface="Tahoma" pitchFamily="34" charset="0"/>
                <a:cs typeface="Tahoma" pitchFamily="34" charset="0"/>
              </a:rPr>
              <a:t>Elabore una lista de las variables y agentes relacionados con el proyecto.</a:t>
            </a:r>
          </a:p>
          <a:p>
            <a:pPr marL="609600" indent="-609600" algn="just">
              <a:lnSpc>
                <a:spcPct val="90000"/>
              </a:lnSpc>
              <a:buFont typeface="Monotype Sorts" pitchFamily="1" charset="2"/>
              <a:buAutoNum type="arabicPeriod"/>
            </a:pPr>
            <a:endParaRPr lang="es-MX" sz="2800">
              <a:latin typeface="Tahoma" pitchFamily="34" charset="0"/>
              <a:cs typeface="Tahoma" pitchFamily="34" charset="0"/>
            </a:endParaRPr>
          </a:p>
          <a:p>
            <a:pPr marL="609600" indent="-609600" algn="just">
              <a:lnSpc>
                <a:spcPct val="90000"/>
              </a:lnSpc>
              <a:buFont typeface="Monotype Sorts" pitchFamily="1" charset="2"/>
              <a:buAutoNum type="arabicPeriod"/>
            </a:pPr>
            <a:r>
              <a:rPr lang="es-MX" sz="2800">
                <a:latin typeface="Tahoma" pitchFamily="34" charset="0"/>
                <a:cs typeface="Tahoma" pitchFamily="34" charset="0"/>
              </a:rPr>
              <a:t>Proyecte el valor de cada variable o la acción que tomará cada agente según el horizonte que se proponga.</a:t>
            </a:r>
          </a:p>
          <a:p>
            <a:pPr marL="609600" indent="-609600" algn="just">
              <a:lnSpc>
                <a:spcPct val="90000"/>
              </a:lnSpc>
              <a:buFont typeface="Monotype Sorts" pitchFamily="1" charset="2"/>
              <a:buNone/>
            </a:pPr>
            <a:r>
              <a:rPr lang="es-MX" sz="2800">
                <a:latin typeface="Tahoma" pitchFamily="34" charset="0"/>
                <a:cs typeface="Tahoma" pitchFamily="34" charset="0"/>
              </a:rPr>
              <a:t>	Para las variables, es conveniente utilizar intervalos de variación en vez de valores puntuales.</a:t>
            </a:r>
          </a:p>
          <a:p>
            <a:pPr marL="609600" indent="-609600" algn="just">
              <a:lnSpc>
                <a:spcPct val="90000"/>
              </a:lnSpc>
              <a:buFont typeface="Monotype Sorts" pitchFamily="1" charset="2"/>
              <a:buNone/>
            </a:pPr>
            <a:endParaRPr lang="es-MX" sz="280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11188" y="2276475"/>
            <a:ext cx="7620000" cy="3251200"/>
          </a:xfrm>
        </p:spPr>
        <p:txBody>
          <a:bodyPr/>
          <a:lstStyle/>
          <a:p>
            <a:pPr marL="609600" indent="-609600" algn="just">
              <a:buFont typeface="Monotype Sorts" pitchFamily="1" charset="2"/>
              <a:buAutoNum type="arabicPeriod" startAt="3"/>
            </a:pPr>
            <a:r>
              <a:rPr lang="es-MX" sz="2800">
                <a:latin typeface="Tahoma" pitchFamily="34" charset="0"/>
                <a:cs typeface="Tahoma" pitchFamily="34" charset="0"/>
              </a:rPr>
              <a:t>Redacte proposiciones que describan escenarios más probables.</a:t>
            </a:r>
            <a:endParaRPr lang="es-ES" sz="2800">
              <a:latin typeface="Tahoma" pitchFamily="34" charset="0"/>
              <a:cs typeface="Tahoma" pitchFamily="34" charset="0"/>
            </a:endParaRPr>
          </a:p>
          <a:p>
            <a:pPr marL="609600" indent="-609600" algn="just">
              <a:buFont typeface="Monotype Sorts" pitchFamily="1" charset="2"/>
              <a:buNone/>
            </a:pPr>
            <a:endParaRPr lang="es-MX" sz="2800">
              <a:latin typeface="Tahoma" pitchFamily="34" charset="0"/>
              <a:ea typeface="SimSun" pitchFamily="2" charset="-122"/>
              <a:cs typeface="Tahoma" pitchFamily="34" charset="0"/>
            </a:endParaRPr>
          </a:p>
          <a:p>
            <a:pPr marL="609600" indent="-609600" algn="just">
              <a:buFont typeface="Monotype Sorts" pitchFamily="1" charset="2"/>
              <a:buChar char="¶"/>
            </a:pPr>
            <a:r>
              <a:rPr lang="es-MX" sz="2800">
                <a:latin typeface="Tahoma" pitchFamily="34" charset="0"/>
                <a:ea typeface="SimSun" pitchFamily="2" charset="-122"/>
                <a:cs typeface="Tahoma" pitchFamily="34" charset="0"/>
              </a:rPr>
              <a:t>Analice el efecto de cada escenario sobre el proyecto.</a:t>
            </a:r>
          </a:p>
          <a:p>
            <a:pPr marL="609600" indent="-609600" algn="just">
              <a:buFont typeface="Monotype Sorts" pitchFamily="1" charset="2"/>
              <a:buChar char="¶"/>
            </a:pPr>
            <a:endParaRPr lang="es-MX" sz="2800">
              <a:latin typeface="Tahoma" pitchFamily="34" charset="0"/>
              <a:ea typeface="SimSun" pitchFamily="2" charset="-122"/>
              <a:cs typeface="Tahoma" pitchFamily="34" charset="0"/>
            </a:endParaRP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title"/>
          </p:nvPr>
        </p:nvSpPr>
        <p:spPr>
          <a:xfrm>
            <a:off x="3059113" y="1125538"/>
            <a:ext cx="5757862" cy="503237"/>
          </a:xfrm>
          <a:noFill/>
          <a:ln/>
        </p:spPr>
        <p:txBody>
          <a:bodyPr/>
          <a:lstStyle/>
          <a:p>
            <a:r>
              <a:rPr lang="es-MX" sz="2400">
                <a:solidFill>
                  <a:srgbClr val="CC3300"/>
                </a:solidFill>
                <a:latin typeface="Tahoma" pitchFamily="34" charset="0"/>
                <a:ea typeface="SimSun" pitchFamily="2" charset="-122"/>
                <a:cs typeface="Tahoma" pitchFamily="34" charset="0"/>
              </a:rPr>
              <a:t>¿Cómo hacer el análisis del entorno? (2)</a:t>
            </a:r>
            <a:endParaRPr lang="es-ES" sz="2400">
              <a:solidFill>
                <a:srgbClr val="CC3300"/>
              </a:solidFill>
              <a:latin typeface="Tahoma" pitchFamily="34" charset="0"/>
              <a:ea typeface="SimSun" pitchFamily="2" charset="-122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algn="just">
              <a:buFont typeface="Monotype Sorts" pitchFamily="1" charset="2"/>
              <a:buAutoNum type="arabicPeriod" startAt="5"/>
            </a:pPr>
            <a:r>
              <a:rPr lang="es-MX" sz="2800">
                <a:latin typeface="Tahoma" pitchFamily="34" charset="0"/>
                <a:ea typeface="SimSun" pitchFamily="2" charset="-122"/>
                <a:cs typeface="Tahoma" pitchFamily="34" charset="0"/>
              </a:rPr>
              <a:t>Determine el nivel de favorabilidad del entorno (Potenciales – Restricciones).</a:t>
            </a:r>
          </a:p>
          <a:p>
            <a:pPr marL="609600" indent="-609600" algn="just">
              <a:buFont typeface="Monotype Sorts" pitchFamily="1" charset="2"/>
              <a:buAutoNum type="arabicPeriod" startAt="5"/>
            </a:pPr>
            <a:endParaRPr lang="es-MX" sz="2800">
              <a:latin typeface="Tahoma" pitchFamily="34" charset="0"/>
              <a:ea typeface="SimSun" pitchFamily="2" charset="-122"/>
              <a:cs typeface="Tahoma" pitchFamily="34" charset="0"/>
            </a:endParaRPr>
          </a:p>
          <a:p>
            <a:pPr marL="609600" indent="-609600" algn="just">
              <a:buFont typeface="Monotype Sorts" pitchFamily="1" charset="2"/>
              <a:buAutoNum type="arabicPeriod" startAt="5"/>
            </a:pPr>
            <a:r>
              <a:rPr lang="es-MX" sz="2800">
                <a:latin typeface="Tahoma" pitchFamily="34" charset="0"/>
                <a:ea typeface="SimSun" pitchFamily="2" charset="-122"/>
                <a:cs typeface="Tahoma" pitchFamily="34" charset="0"/>
              </a:rPr>
              <a:t>Determine el nivel de turbulencia del mismo.</a:t>
            </a:r>
            <a:endParaRPr lang="es-ES" sz="2800">
              <a:latin typeface="Tahoma" pitchFamily="34" charset="0"/>
              <a:ea typeface="SimSun" pitchFamily="2" charset="-122"/>
              <a:cs typeface="Tahoma" pitchFamily="34" charset="0"/>
            </a:endParaRPr>
          </a:p>
          <a:p>
            <a:pPr marL="609600" indent="-609600"/>
            <a:endParaRPr lang="es-ES" sz="2800">
              <a:ea typeface="SimSun" pitchFamily="2" charset="-122"/>
              <a:cs typeface="Tahoma" pitchFamily="34" charset="0"/>
            </a:endParaRPr>
          </a:p>
        </p:txBody>
      </p:sp>
      <p:sp>
        <p:nvSpPr>
          <p:cNvPr id="148484" name="Rectangle 4"/>
          <p:cNvSpPr>
            <a:spLocks noGrp="1" noChangeArrowheads="1"/>
          </p:cNvSpPr>
          <p:nvPr>
            <p:ph type="title"/>
          </p:nvPr>
        </p:nvSpPr>
        <p:spPr>
          <a:xfrm>
            <a:off x="3059113" y="1125538"/>
            <a:ext cx="5757862" cy="503237"/>
          </a:xfrm>
          <a:noFill/>
          <a:ln/>
        </p:spPr>
        <p:txBody>
          <a:bodyPr/>
          <a:lstStyle/>
          <a:p>
            <a:r>
              <a:rPr lang="es-MX" sz="2400">
                <a:solidFill>
                  <a:srgbClr val="CC3300"/>
                </a:solidFill>
                <a:latin typeface="Tahoma" pitchFamily="34" charset="0"/>
                <a:ea typeface="SimSun" pitchFamily="2" charset="-122"/>
                <a:cs typeface="Tahoma" pitchFamily="34" charset="0"/>
              </a:rPr>
              <a:t>¿Cómo hacer el análisis del entorno? (3)</a:t>
            </a:r>
            <a:endParaRPr lang="es-ES" sz="2400">
              <a:solidFill>
                <a:srgbClr val="CC3300"/>
              </a:solidFill>
              <a:latin typeface="Tahoma" pitchFamily="34" charset="0"/>
              <a:ea typeface="SimSun" pitchFamily="2" charset="-122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22" name="Picture 2" descr="fondo_credit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881063"/>
            <a:ext cx="9144000" cy="4191000"/>
          </a:xfrm>
          <a:prstGeom prst="rect">
            <a:avLst/>
          </a:prstGeom>
          <a:noFill/>
        </p:spPr>
      </p:pic>
      <p:sp>
        <p:nvSpPr>
          <p:cNvPr id="8192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058988"/>
            <a:ext cx="8229600" cy="361950"/>
          </a:xfrm>
        </p:spPr>
        <p:txBody>
          <a:bodyPr/>
          <a:lstStyle/>
          <a:p>
            <a:r>
              <a:rPr lang="es-ES" sz="1600" b="1">
                <a:solidFill>
                  <a:srgbClr val="969696"/>
                </a:solidFill>
              </a:rPr>
              <a:t>UNIDAD DE NUEVAS TECNOLOGÍAS APLICADAS A LA EDUCACIÓN - IESE</a:t>
            </a:r>
          </a:p>
        </p:txBody>
      </p:sp>
      <p:sp>
        <p:nvSpPr>
          <p:cNvPr id="8192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68313" y="3548063"/>
            <a:ext cx="8229600" cy="2343150"/>
          </a:xfrm>
        </p:spPr>
        <p:txBody>
          <a:bodyPr/>
          <a:lstStyle/>
          <a:p>
            <a:pPr algn="ctr">
              <a:buFontTx/>
              <a:buNone/>
            </a:pPr>
            <a:r>
              <a:rPr lang="es-ES" sz="2800" b="1"/>
              <a:t>Profesor:</a:t>
            </a:r>
          </a:p>
          <a:p>
            <a:pPr algn="ctr">
              <a:buFontTx/>
              <a:buNone/>
            </a:pPr>
            <a:r>
              <a:rPr lang="es-ES" sz="2800" b="1"/>
              <a:t>ALVARO MENDOZA PINEDO</a:t>
            </a:r>
          </a:p>
        </p:txBody>
      </p:sp>
      <p:sp>
        <p:nvSpPr>
          <p:cNvPr id="81925" name="Text Box 5">
            <a:hlinkClick r:id="" action="ppaction://hlinkshowjump?jump=firstslide"/>
          </p:cNvPr>
          <p:cNvSpPr txBox="1">
            <a:spLocks noChangeArrowheads="1"/>
          </p:cNvSpPr>
          <p:nvPr/>
        </p:nvSpPr>
        <p:spPr bwMode="auto">
          <a:xfrm>
            <a:off x="7308850" y="6308725"/>
            <a:ext cx="936625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b="1">
                <a:solidFill>
                  <a:srgbClr val="969696"/>
                </a:solidFill>
              </a:rPr>
              <a:t>INICIO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oup 2"/>
          <p:cNvGrpSpPr>
            <a:grpSpLocks/>
          </p:cNvGrpSpPr>
          <p:nvPr/>
        </p:nvGrpSpPr>
        <p:grpSpPr bwMode="auto">
          <a:xfrm>
            <a:off x="1692275" y="1052513"/>
            <a:ext cx="4824413" cy="4537075"/>
            <a:chOff x="1020" y="300"/>
            <a:chExt cx="3039" cy="2858"/>
          </a:xfrm>
        </p:grpSpPr>
        <p:sp>
          <p:nvSpPr>
            <p:cNvPr id="19459" name="AutoShape 3"/>
            <p:cNvSpPr>
              <a:spLocks noChangeArrowheads="1"/>
            </p:cNvSpPr>
            <p:nvPr/>
          </p:nvSpPr>
          <p:spPr bwMode="auto">
            <a:xfrm>
              <a:off x="2085" y="754"/>
              <a:ext cx="704" cy="544"/>
            </a:xfrm>
            <a:prstGeom prst="flowChartDecision">
              <a:avLst/>
            </a:prstGeom>
            <a:solidFill>
              <a:srgbClr val="0000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s-ES" sz="900" b="1">
                  <a:solidFill>
                    <a:schemeClr val="bg1"/>
                  </a:solidFill>
                </a:rPr>
                <a:t>¿Acepto los</a:t>
              </a:r>
            </a:p>
            <a:p>
              <a:pPr algn="ctr"/>
              <a:r>
                <a:rPr lang="es-ES" sz="900" b="1">
                  <a:solidFill>
                    <a:schemeClr val="bg1"/>
                  </a:solidFill>
                </a:rPr>
                <a:t> estudios?</a:t>
              </a:r>
            </a:p>
          </p:txBody>
        </p:sp>
        <p:sp>
          <p:nvSpPr>
            <p:cNvPr id="19460" name="Line 4"/>
            <p:cNvSpPr>
              <a:spLocks noChangeShapeType="1"/>
            </p:cNvSpPr>
            <p:nvPr/>
          </p:nvSpPr>
          <p:spPr bwMode="auto">
            <a:xfrm>
              <a:off x="2426" y="572"/>
              <a:ext cx="1" cy="1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s-EC"/>
            </a:p>
          </p:txBody>
        </p:sp>
        <p:sp>
          <p:nvSpPr>
            <p:cNvPr id="19461" name="Rectangle 5"/>
            <p:cNvSpPr>
              <a:spLocks noChangeArrowheads="1"/>
            </p:cNvSpPr>
            <p:nvPr/>
          </p:nvSpPr>
          <p:spPr bwMode="auto">
            <a:xfrm>
              <a:off x="1836" y="1661"/>
              <a:ext cx="1407" cy="272"/>
            </a:xfrm>
            <a:prstGeom prst="rect">
              <a:avLst/>
            </a:prstGeom>
            <a:solidFill>
              <a:srgbClr val="0000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s-ES" b="1">
                  <a:solidFill>
                    <a:schemeClr val="bg1"/>
                  </a:solidFill>
                </a:rPr>
                <a:t>Etapa de Ejecución</a:t>
              </a:r>
            </a:p>
          </p:txBody>
        </p:sp>
        <p:sp>
          <p:nvSpPr>
            <p:cNvPr id="19462" name="Rectangle 6"/>
            <p:cNvSpPr>
              <a:spLocks noChangeArrowheads="1"/>
            </p:cNvSpPr>
            <p:nvPr/>
          </p:nvSpPr>
          <p:spPr bwMode="auto">
            <a:xfrm>
              <a:off x="1836" y="2296"/>
              <a:ext cx="1407" cy="272"/>
            </a:xfrm>
            <a:prstGeom prst="rect">
              <a:avLst/>
            </a:prstGeom>
            <a:solidFill>
              <a:srgbClr val="0000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s-ES" b="1">
                  <a:solidFill>
                    <a:schemeClr val="bg1"/>
                  </a:solidFill>
                </a:rPr>
                <a:t>Etapa de Operación</a:t>
              </a:r>
            </a:p>
          </p:txBody>
        </p:sp>
        <p:sp>
          <p:nvSpPr>
            <p:cNvPr id="19463" name="Line 7"/>
            <p:cNvSpPr>
              <a:spLocks noChangeShapeType="1"/>
            </p:cNvSpPr>
            <p:nvPr/>
          </p:nvSpPr>
          <p:spPr bwMode="auto">
            <a:xfrm>
              <a:off x="2426" y="1298"/>
              <a:ext cx="1" cy="3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s-EC"/>
            </a:p>
          </p:txBody>
        </p:sp>
        <p:sp>
          <p:nvSpPr>
            <p:cNvPr id="19464" name="Rectangle 8"/>
            <p:cNvSpPr>
              <a:spLocks noChangeArrowheads="1"/>
            </p:cNvSpPr>
            <p:nvPr/>
          </p:nvSpPr>
          <p:spPr bwMode="auto">
            <a:xfrm>
              <a:off x="3333" y="845"/>
              <a:ext cx="726" cy="317"/>
            </a:xfrm>
            <a:prstGeom prst="rect">
              <a:avLst/>
            </a:prstGeom>
            <a:solidFill>
              <a:srgbClr val="0000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s-ES" sz="1600" b="1">
                  <a:solidFill>
                    <a:schemeClr val="bg1"/>
                  </a:solidFill>
                </a:rPr>
                <a:t>Rechazar </a:t>
              </a:r>
            </a:p>
            <a:p>
              <a:pPr algn="ctr"/>
              <a:r>
                <a:rPr lang="es-ES" sz="1600" b="1">
                  <a:solidFill>
                    <a:schemeClr val="bg1"/>
                  </a:solidFill>
                </a:rPr>
                <a:t>o aplazar</a:t>
              </a:r>
            </a:p>
          </p:txBody>
        </p:sp>
        <p:sp>
          <p:nvSpPr>
            <p:cNvPr id="19465" name="Text Box 9"/>
            <p:cNvSpPr txBox="1">
              <a:spLocks noChangeArrowheads="1"/>
            </p:cNvSpPr>
            <p:nvPr/>
          </p:nvSpPr>
          <p:spPr bwMode="auto">
            <a:xfrm>
              <a:off x="2880" y="853"/>
              <a:ext cx="272" cy="173"/>
            </a:xfrm>
            <a:prstGeom prst="rect">
              <a:avLst/>
            </a:prstGeom>
            <a:solidFill>
              <a:srgbClr val="000099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" sz="1200" b="1">
                  <a:solidFill>
                    <a:schemeClr val="bg1"/>
                  </a:solidFill>
                </a:rPr>
                <a:t>NO</a:t>
              </a:r>
            </a:p>
          </p:txBody>
        </p:sp>
        <p:sp>
          <p:nvSpPr>
            <p:cNvPr id="19466" name="Line 10"/>
            <p:cNvSpPr>
              <a:spLocks noChangeShapeType="1"/>
            </p:cNvSpPr>
            <p:nvPr/>
          </p:nvSpPr>
          <p:spPr bwMode="auto">
            <a:xfrm>
              <a:off x="2789" y="1026"/>
              <a:ext cx="544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s-EC"/>
            </a:p>
          </p:txBody>
        </p:sp>
        <p:sp>
          <p:nvSpPr>
            <p:cNvPr id="19467" name="Line 11"/>
            <p:cNvSpPr>
              <a:spLocks noChangeShapeType="1"/>
            </p:cNvSpPr>
            <p:nvPr/>
          </p:nvSpPr>
          <p:spPr bwMode="auto">
            <a:xfrm>
              <a:off x="2426" y="1933"/>
              <a:ext cx="1" cy="3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s-EC"/>
            </a:p>
          </p:txBody>
        </p:sp>
        <p:sp>
          <p:nvSpPr>
            <p:cNvPr id="19468" name="Line 12"/>
            <p:cNvSpPr>
              <a:spLocks noChangeShapeType="1"/>
            </p:cNvSpPr>
            <p:nvPr/>
          </p:nvSpPr>
          <p:spPr bwMode="auto">
            <a:xfrm>
              <a:off x="1111" y="572"/>
              <a:ext cx="1" cy="127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C"/>
            </a:p>
          </p:txBody>
        </p:sp>
        <p:sp>
          <p:nvSpPr>
            <p:cNvPr id="19469" name="Line 13"/>
            <p:cNvSpPr>
              <a:spLocks noChangeShapeType="1"/>
            </p:cNvSpPr>
            <p:nvPr/>
          </p:nvSpPr>
          <p:spPr bwMode="auto">
            <a:xfrm flipH="1">
              <a:off x="1111" y="1842"/>
              <a:ext cx="725" cy="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s-EC"/>
            </a:p>
          </p:txBody>
        </p:sp>
        <p:sp>
          <p:nvSpPr>
            <p:cNvPr id="19470" name="AutoShape 14"/>
            <p:cNvSpPr>
              <a:spLocks noChangeArrowheads="1"/>
            </p:cNvSpPr>
            <p:nvPr/>
          </p:nvSpPr>
          <p:spPr bwMode="auto">
            <a:xfrm>
              <a:off x="2131" y="2931"/>
              <a:ext cx="590" cy="227"/>
            </a:xfrm>
            <a:prstGeom prst="flowChartTerminator">
              <a:avLst/>
            </a:prstGeom>
            <a:solidFill>
              <a:srgbClr val="0000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s-ES" b="1">
                  <a:solidFill>
                    <a:schemeClr val="bg1"/>
                  </a:solidFill>
                </a:rPr>
                <a:t>Fin</a:t>
              </a:r>
            </a:p>
          </p:txBody>
        </p:sp>
        <p:sp>
          <p:nvSpPr>
            <p:cNvPr id="19471" name="Line 15"/>
            <p:cNvSpPr>
              <a:spLocks noChangeShapeType="1"/>
            </p:cNvSpPr>
            <p:nvPr/>
          </p:nvSpPr>
          <p:spPr bwMode="auto">
            <a:xfrm>
              <a:off x="2426" y="2568"/>
              <a:ext cx="1" cy="3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s-EC"/>
            </a:p>
          </p:txBody>
        </p:sp>
        <p:sp>
          <p:nvSpPr>
            <p:cNvPr id="19472" name="AutoShape 16"/>
            <p:cNvSpPr>
              <a:spLocks noChangeArrowheads="1"/>
            </p:cNvSpPr>
            <p:nvPr/>
          </p:nvSpPr>
          <p:spPr bwMode="auto">
            <a:xfrm>
              <a:off x="1020" y="300"/>
              <a:ext cx="192" cy="248"/>
            </a:xfrm>
            <a:prstGeom prst="flowChartOffpageConnector">
              <a:avLst/>
            </a:prstGeom>
            <a:solidFill>
              <a:srgbClr val="0000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s-ES" b="1">
                  <a:solidFill>
                    <a:schemeClr val="bg1"/>
                  </a:solidFill>
                </a:rPr>
                <a:t>A</a:t>
              </a:r>
            </a:p>
          </p:txBody>
        </p:sp>
        <p:sp>
          <p:nvSpPr>
            <p:cNvPr id="19473" name="AutoShape 17"/>
            <p:cNvSpPr>
              <a:spLocks noChangeArrowheads="1"/>
            </p:cNvSpPr>
            <p:nvPr/>
          </p:nvSpPr>
          <p:spPr bwMode="auto">
            <a:xfrm>
              <a:off x="2335" y="324"/>
              <a:ext cx="192" cy="248"/>
            </a:xfrm>
            <a:prstGeom prst="flowChartOffpageConnector">
              <a:avLst/>
            </a:prstGeom>
            <a:solidFill>
              <a:srgbClr val="0000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s-ES" b="1">
                  <a:solidFill>
                    <a:schemeClr val="bg1"/>
                  </a:solidFill>
                </a:rPr>
                <a:t>B</a:t>
              </a:r>
            </a:p>
          </p:txBody>
        </p:sp>
      </p:grpSp>
      <p:sp>
        <p:nvSpPr>
          <p:cNvPr id="19474" name="AutoShape 18"/>
          <p:cNvSpPr>
            <a:spLocks/>
          </p:cNvSpPr>
          <p:nvPr/>
        </p:nvSpPr>
        <p:spPr bwMode="auto">
          <a:xfrm>
            <a:off x="1549400" y="3933825"/>
            <a:ext cx="647700" cy="1150938"/>
          </a:xfrm>
          <a:prstGeom prst="leftBrace">
            <a:avLst>
              <a:gd name="adj1" fmla="val 14808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s-EC"/>
          </a:p>
        </p:txBody>
      </p:sp>
      <p:sp>
        <p:nvSpPr>
          <p:cNvPr id="19475" name="Text Box 19"/>
          <p:cNvSpPr txBox="1">
            <a:spLocks noChangeArrowheads="1"/>
          </p:cNvSpPr>
          <p:nvPr/>
        </p:nvSpPr>
        <p:spPr bwMode="auto">
          <a:xfrm rot="16200000">
            <a:off x="344488" y="4114800"/>
            <a:ext cx="1439862" cy="788988"/>
          </a:xfrm>
          <a:prstGeom prst="rect">
            <a:avLst/>
          </a:prstGeom>
          <a:solidFill>
            <a:srgbClr val="000099"/>
          </a:solidFill>
          <a:ln w="9525">
            <a:solidFill>
              <a:srgbClr val="000099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>
                <a:solidFill>
                  <a:schemeClr val="bg1"/>
                </a:solidFill>
              </a:rPr>
              <a:t>Evaluación </a:t>
            </a:r>
          </a:p>
          <a:p>
            <a:pPr>
              <a:spcBef>
                <a:spcPct val="50000"/>
              </a:spcBef>
            </a:pPr>
            <a:r>
              <a:rPr lang="es-ES" b="1">
                <a:solidFill>
                  <a:schemeClr val="bg1"/>
                </a:solidFill>
              </a:rPr>
              <a:t>ex-post</a:t>
            </a:r>
          </a:p>
        </p:txBody>
      </p:sp>
      <p:sp>
        <p:nvSpPr>
          <p:cNvPr id="19476" name="Text Box 20"/>
          <p:cNvSpPr txBox="1">
            <a:spLocks noChangeArrowheads="1"/>
          </p:cNvSpPr>
          <p:nvPr/>
        </p:nvSpPr>
        <p:spPr bwMode="auto">
          <a:xfrm>
            <a:off x="2339975" y="6165850"/>
            <a:ext cx="6553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2000" b="1">
                <a:latin typeface="Tahoma" pitchFamily="34" charset="0"/>
              </a:rPr>
              <a:t>Continuación: Ciclo de un proyecto de Inversión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08050"/>
            <a:ext cx="8229600" cy="1152525"/>
          </a:xfrm>
        </p:spPr>
        <p:txBody>
          <a:bodyPr/>
          <a:lstStyle/>
          <a:p>
            <a:r>
              <a:rPr lang="es-ES" sz="4000">
                <a:solidFill>
                  <a:srgbClr val="CC3300"/>
                </a:solidFill>
                <a:latin typeface="Tahoma" pitchFamily="34" charset="0"/>
              </a:rPr>
              <a:t>Etapa de Preinversión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205038"/>
            <a:ext cx="8229600" cy="3816350"/>
          </a:xfrm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es-ES" sz="2800">
                <a:latin typeface="Tahoma" pitchFamily="34" charset="0"/>
              </a:rPr>
              <a:t>Se inicia en el momento en que surge  la idea de hacer el proyecto</a:t>
            </a:r>
          </a:p>
          <a:p>
            <a:pPr algn="just">
              <a:lnSpc>
                <a:spcPct val="80000"/>
              </a:lnSpc>
            </a:pPr>
            <a:endParaRPr lang="es-ES" sz="2800">
              <a:latin typeface="Tahoma" pitchFamily="34" charset="0"/>
            </a:endParaRPr>
          </a:p>
          <a:p>
            <a:pPr algn="just">
              <a:lnSpc>
                <a:spcPct val="80000"/>
              </a:lnSpc>
            </a:pPr>
            <a:r>
              <a:rPr lang="es-ES" sz="2800">
                <a:latin typeface="Tahoma" pitchFamily="34" charset="0"/>
              </a:rPr>
              <a:t>Termina en la toma de decisión de iniciar o no el proyecto.</a:t>
            </a:r>
          </a:p>
          <a:p>
            <a:pPr algn="just">
              <a:lnSpc>
                <a:spcPct val="80000"/>
              </a:lnSpc>
            </a:pPr>
            <a:endParaRPr lang="es-ES" sz="2800">
              <a:latin typeface="Tahoma" pitchFamily="34" charset="0"/>
            </a:endParaRPr>
          </a:p>
          <a:p>
            <a:pPr algn="just">
              <a:lnSpc>
                <a:spcPct val="80000"/>
              </a:lnSpc>
            </a:pPr>
            <a:r>
              <a:rPr lang="es-ES" sz="2800">
                <a:latin typeface="Tahoma" pitchFamily="34" charset="0"/>
              </a:rPr>
              <a:t>Se efectúan los estudios de Identificación, Preparación y Evaluación del Proyecto, que pueden realizarse a diferentes niveles de profundidad.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>
                <a:solidFill>
                  <a:srgbClr val="CC3300"/>
                </a:solidFill>
                <a:latin typeface="Tahoma" pitchFamily="34" charset="0"/>
              </a:rPr>
              <a:t>Etapa de Ejecución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205038"/>
            <a:ext cx="8229600" cy="3816350"/>
          </a:xfrm>
        </p:spPr>
        <p:txBody>
          <a:bodyPr/>
          <a:lstStyle/>
          <a:p>
            <a:pPr algn="just"/>
            <a:r>
              <a:rPr lang="es-ES" sz="2800">
                <a:latin typeface="Tahoma" pitchFamily="34" charset="0"/>
              </a:rPr>
              <a:t>Incluye el diseño definitivo y la ejecución del proyecto.</a:t>
            </a:r>
          </a:p>
          <a:p>
            <a:endParaRPr lang="es-ES" sz="280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>
                <a:solidFill>
                  <a:srgbClr val="CC3300"/>
                </a:solidFill>
                <a:latin typeface="Tahoma" pitchFamily="34" charset="0"/>
              </a:rPr>
              <a:t>Etapa de Operación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2205038"/>
            <a:ext cx="7704138" cy="3816350"/>
          </a:xfrm>
        </p:spPr>
        <p:txBody>
          <a:bodyPr/>
          <a:lstStyle/>
          <a:p>
            <a:pPr algn="just"/>
            <a:r>
              <a:rPr lang="es-ES" sz="2800">
                <a:latin typeface="Tahoma" pitchFamily="34" charset="0"/>
              </a:rPr>
              <a:t>Cuando ya el proyecto empieza a generar beneficios.</a:t>
            </a:r>
          </a:p>
          <a:p>
            <a:pPr algn="just"/>
            <a:endParaRPr lang="es-ES" sz="2800">
              <a:latin typeface="Tahoma" pitchFamily="34" charset="0"/>
            </a:endParaRPr>
          </a:p>
          <a:p>
            <a:pPr algn="just"/>
            <a:r>
              <a:rPr lang="es-ES" sz="2800">
                <a:latin typeface="Tahoma" pitchFamily="34" charset="0"/>
              </a:rPr>
              <a:t>Producción de los bienes y servicios para los que fue diseñado el proyecto.</a:t>
            </a:r>
          </a:p>
          <a:p>
            <a:pPr>
              <a:buFontTx/>
              <a:buNone/>
            </a:pPr>
            <a:endParaRPr lang="es-ES" sz="280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bjetoFRFGris">
  <a:themeElements>
    <a:clrScheme name="ObjetoFRFGri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bjetoFRFGri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bjetoFRFGri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bjetoFRFGri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bjetoFRFGri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bjetoFRFGri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bjetoFRFGri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bjetoFRFGri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jetoFRFGri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jetoFRFGri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jetoFRFGri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jetoFRFGri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jetoFRFGri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jetoFRFGri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bjetoFRFGris">
  <a:themeElements>
    <a:clrScheme name="1_ObjetoFRFGri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ObjetoFRFGri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ObjetoFRFGri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bjetoFRFGri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bjetoFRFGri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bjetoFRFGri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bjetoFRFGri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ObjetoFRFGri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bjetoFRFGri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bjetoFRFGri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bjetoFRFGri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bjetoFRFGri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bjetoFRFGri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ObjetoFRFGri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ObjetoFRFGris</Template>
  <TotalTime>145</TotalTime>
  <Words>2128</Words>
  <Application>Microsoft Office PowerPoint</Application>
  <PresentationFormat>Presentación en pantalla (4:3)</PresentationFormat>
  <Paragraphs>542</Paragraphs>
  <Slides>56</Slides>
  <Notes>56</Notes>
  <HiddenSlides>0</HiddenSlides>
  <MMClips>0</MMClips>
  <ScaleCrop>false</ScaleCrop>
  <HeadingPairs>
    <vt:vector size="8" baseType="variant">
      <vt:variant>
        <vt:lpstr>Fuentes usadas</vt:lpstr>
      </vt:variant>
      <vt:variant>
        <vt:i4>7</vt:i4>
      </vt:variant>
      <vt:variant>
        <vt:lpstr>Tema</vt:lpstr>
      </vt:variant>
      <vt:variant>
        <vt:i4>2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56</vt:i4>
      </vt:variant>
    </vt:vector>
  </HeadingPairs>
  <TitlesOfParts>
    <vt:vector size="66" baseType="lpstr">
      <vt:lpstr>Arial</vt:lpstr>
      <vt:lpstr>Tahoma</vt:lpstr>
      <vt:lpstr>Times New Roman</vt:lpstr>
      <vt:lpstr>Wingdings</vt:lpstr>
      <vt:lpstr>Monotype Sorts</vt:lpstr>
      <vt:lpstr>Symbol</vt:lpstr>
      <vt:lpstr>SimSun</vt:lpstr>
      <vt:lpstr>ObjetoFRFGris</vt:lpstr>
      <vt:lpstr>1_ObjetoFRFGris</vt:lpstr>
      <vt:lpstr>Paquete</vt:lpstr>
      <vt:lpstr>Formulación y evaluación de proyectos de inversión</vt:lpstr>
      <vt:lpstr>Relación de un proyecto dentro de un sistema  de planeación</vt:lpstr>
      <vt:lpstr>Diapositiva 3</vt:lpstr>
      <vt:lpstr>Características de un proyecto de inversión</vt:lpstr>
      <vt:lpstr>Diapositiva 5</vt:lpstr>
      <vt:lpstr>Diapositiva 6</vt:lpstr>
      <vt:lpstr>Etapa de Preinversión</vt:lpstr>
      <vt:lpstr>Etapa de Ejecución</vt:lpstr>
      <vt:lpstr>Etapa de Operación</vt:lpstr>
      <vt:lpstr>Etapa de Evaluación</vt:lpstr>
      <vt:lpstr>Etapa de Cierre</vt:lpstr>
      <vt:lpstr>Etapa de preinversión: ¿De dónde surge la idea?</vt:lpstr>
      <vt:lpstr>Etapa de preinversión: ¿A dónde nos conduce el documento a nivel de idea?</vt:lpstr>
      <vt:lpstr>Etapa de preinversión: El Perfil</vt:lpstr>
      <vt:lpstr>Etapa de preinversión: El Perfil</vt:lpstr>
      <vt:lpstr>Etapa de preinversión: Requerimientos de datos para la elaboración del perfil</vt:lpstr>
      <vt:lpstr>Etapa de preinversión: Prefactibilidad</vt:lpstr>
      <vt:lpstr>Etapa de preinversión: Factibilidad</vt:lpstr>
      <vt:lpstr>Cuadro comparativo entre las fases extremas de la etapa de preinversión</vt:lpstr>
      <vt:lpstr>Cuadro comparativo entre las fases extremas de la etapa de preinversión</vt:lpstr>
      <vt:lpstr>La etapa de Preinversión desde otro ángulo</vt:lpstr>
      <vt:lpstr>Fase de Identificación de los proyectos de inversión</vt:lpstr>
      <vt:lpstr>Fase de Formulación del Proyecto. Pretende responder:</vt:lpstr>
      <vt:lpstr>Fase de Formulación del Proyecto </vt:lpstr>
      <vt:lpstr>Fase de Evaluación del Proyecto </vt:lpstr>
      <vt:lpstr>Fase de Financiamiento para el proyecto</vt:lpstr>
      <vt:lpstr>Fase de Verificación de la Sostenibilidad del proyecto</vt:lpstr>
      <vt:lpstr>Fase de Verificación de la Sostenibilidad del proyecto</vt:lpstr>
      <vt:lpstr>Costos y Grados de Certidumbre en la Formulación del Proyecto</vt:lpstr>
      <vt:lpstr>Pautas para la identificación de Proyectos</vt:lpstr>
      <vt:lpstr>Pautas para la identificación de Proyectos</vt:lpstr>
      <vt:lpstr>Marco lógico para el diseño de proyectos</vt:lpstr>
      <vt:lpstr>Esquema gráfico de SML</vt:lpstr>
      <vt:lpstr>Diapositiva 34</vt:lpstr>
      <vt:lpstr>Árbol del problema (Causas de segundo nivel)</vt:lpstr>
      <vt:lpstr>Árbol de Objetivos</vt:lpstr>
      <vt:lpstr>Flujo circular de la economía</vt:lpstr>
      <vt:lpstr>Flujo circular incluyendo transacciones con el resto del mundo</vt:lpstr>
      <vt:lpstr>Estructuras de Mercado</vt:lpstr>
      <vt:lpstr>Competencia perfecta</vt:lpstr>
      <vt:lpstr>Competencia perfecta (2)</vt:lpstr>
      <vt:lpstr>Estructura de Mercado Fijación del precio y nivel de producción en mercado perfecto.</vt:lpstr>
      <vt:lpstr>Competencia monopolística</vt:lpstr>
      <vt:lpstr>Monopolio</vt:lpstr>
      <vt:lpstr>Estructura del Mercado Fijación del precio y nivel de producción en monopolio.</vt:lpstr>
      <vt:lpstr>Oligopolio</vt:lpstr>
      <vt:lpstr>Elasticidad precio de la demanda La relación del cambio en porcentaje en la cantidad demandada al cambio en porcentaje en el precio, Ceteris Paribus</vt:lpstr>
      <vt:lpstr>Elasticidad precio de la demanda</vt:lpstr>
      <vt:lpstr>Diapositiva 49</vt:lpstr>
      <vt:lpstr>ANTE TODO, AUSCULTAR EL PANORAMA</vt:lpstr>
      <vt:lpstr>Diapositiva 51</vt:lpstr>
      <vt:lpstr>¿Cómo funciona el entorno?</vt:lpstr>
      <vt:lpstr>¿Cómo hacer el análisis del entorno?</vt:lpstr>
      <vt:lpstr>¿Cómo hacer el análisis del entorno? (2)</vt:lpstr>
      <vt:lpstr>¿Cómo hacer el análisis del entorno? (3)</vt:lpstr>
      <vt:lpstr>UNIDAD DE NUEVAS TECNOLOGÍAS APLICADAS A LA EDUCACIÓN - IESE</vt:lpstr>
    </vt:vector>
  </TitlesOfParts>
  <Company>Universidad del Norte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jamesp</dc:creator>
  <cp:lastModifiedBy>Shalon</cp:lastModifiedBy>
  <cp:revision>43</cp:revision>
  <dcterms:created xsi:type="dcterms:W3CDTF">2007-02-28T22:04:34Z</dcterms:created>
  <dcterms:modified xsi:type="dcterms:W3CDTF">2011-10-22T03:17:58Z</dcterms:modified>
</cp:coreProperties>
</file>